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7" r:id="rId2"/>
    <p:sldId id="259" r:id="rId3"/>
    <p:sldId id="260" r:id="rId4"/>
    <p:sldId id="262" r:id="rId5"/>
    <p:sldId id="261" r:id="rId6"/>
    <p:sldId id="263" r:id="rId7"/>
    <p:sldId id="268" r:id="rId8"/>
    <p:sldId id="264" r:id="rId9"/>
    <p:sldId id="265" r:id="rId10"/>
    <p:sldId id="316" r:id="rId11"/>
    <p:sldId id="272" r:id="rId12"/>
    <p:sldId id="269" r:id="rId13"/>
    <p:sldId id="273" r:id="rId14"/>
    <p:sldId id="274" r:id="rId15"/>
    <p:sldId id="275" r:id="rId16"/>
    <p:sldId id="271" r:id="rId17"/>
    <p:sldId id="317" r:id="rId18"/>
    <p:sldId id="270" r:id="rId19"/>
    <p:sldId id="276" r:id="rId20"/>
    <p:sldId id="313" r:id="rId21"/>
    <p:sldId id="319" r:id="rId22"/>
    <p:sldId id="320" r:id="rId23"/>
    <p:sldId id="277" r:id="rId24"/>
    <p:sldId id="278" r:id="rId25"/>
    <p:sldId id="279" r:id="rId26"/>
    <p:sldId id="281" r:id="rId27"/>
    <p:sldId id="318" r:id="rId28"/>
    <p:sldId id="282" r:id="rId29"/>
    <p:sldId id="283" r:id="rId30"/>
    <p:sldId id="314" r:id="rId31"/>
    <p:sldId id="284" r:id="rId32"/>
    <p:sldId id="285" r:id="rId33"/>
    <p:sldId id="286" r:id="rId34"/>
    <p:sldId id="287" r:id="rId35"/>
    <p:sldId id="288" r:id="rId36"/>
    <p:sldId id="289" r:id="rId37"/>
    <p:sldId id="291" r:id="rId38"/>
    <p:sldId id="292" r:id="rId39"/>
    <p:sldId id="293" r:id="rId40"/>
    <p:sldId id="295" r:id="rId41"/>
    <p:sldId id="296" r:id="rId42"/>
    <p:sldId id="297" r:id="rId43"/>
    <p:sldId id="266" r:id="rId44"/>
    <p:sldId id="298" r:id="rId45"/>
    <p:sldId id="299" r:id="rId46"/>
    <p:sldId id="300" r:id="rId47"/>
    <p:sldId id="267" r:id="rId48"/>
    <p:sldId id="302" r:id="rId49"/>
    <p:sldId id="303" r:id="rId50"/>
    <p:sldId id="304" r:id="rId51"/>
    <p:sldId id="305" r:id="rId52"/>
    <p:sldId id="306" r:id="rId53"/>
    <p:sldId id="315" r:id="rId54"/>
    <p:sldId id="307" r:id="rId55"/>
    <p:sldId id="308" r:id="rId56"/>
    <p:sldId id="309" r:id="rId57"/>
    <p:sldId id="310" r:id="rId58"/>
    <p:sldId id="311" r:id="rId59"/>
    <p:sldId id="312" r:id="rId6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B5A7FE-2B3D-4361-AAA2-9B8DC520008B}" v="3" dt="2025-10-16T23:02:08.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60"/>
  </p:normalViewPr>
  <p:slideViewPr>
    <p:cSldViewPr snapToGrid="0">
      <p:cViewPr varScale="1">
        <p:scale>
          <a:sx n="69" d="100"/>
          <a:sy n="69" d="100"/>
        </p:scale>
        <p:origin x="1205" y="278"/>
      </p:cViewPr>
      <p:guideLst/>
    </p:cSldViewPr>
  </p:slideViewPr>
  <p:notesTextViewPr>
    <p:cViewPr>
      <p:scale>
        <a:sx n="1" d="1"/>
        <a:sy n="1" d="1"/>
      </p:scale>
      <p:origin x="0" y="0"/>
    </p:cViewPr>
  </p:notesTextViewPr>
  <p:notesViewPr>
    <p:cSldViewPr snapToGrid="0">
      <p:cViewPr>
        <p:scale>
          <a:sx n="114" d="100"/>
          <a:sy n="114" d="100"/>
        </p:scale>
        <p:origin x="3168" y="-96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1CF2E02D-4895-4AB2-B4E4-9856B66A79A0}" type="datetimeFigureOut">
              <a:rPr lang="en-US" smtClean="0"/>
              <a:t>10/16/2025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0251E3DA-796B-4642-8CB2-8A982C02A10D}" type="slidenum">
              <a:rPr lang="en-US" smtClean="0"/>
              <a:t>‹#›</a:t>
            </a:fld>
            <a:endParaRPr lang="en-US"/>
          </a:p>
        </p:txBody>
      </p:sp>
    </p:spTree>
    <p:extLst>
      <p:ext uri="{BB962C8B-B14F-4D97-AF65-F5344CB8AC3E}">
        <p14:creationId xmlns:p14="http://schemas.microsoft.com/office/powerpoint/2010/main" val="3844185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Congress has enacted special tax laws that apply to churches, religious organizations, and ministers�</a:t>
            </a:r>
          </a:p>
          <a:p>
            <a:r>
              <a:rPr lang="en-US" dirty="0"/>
              <a:t> Churches and religious organizations are generally exempt from income tax and receive other favorable treatment under the tax law; however, certain income of a church or religious organization may be subject to tax, such as income from an unrelated business� </a:t>
            </a:r>
          </a:p>
          <a:p>
            <a:r>
              <a:rPr lang="en-US" dirty="0"/>
              <a:t>This chapter explains the requirements for tax exemption and the activities that may cause a church or religious organization to incur tax� </a:t>
            </a:r>
          </a:p>
          <a:p>
            <a:endParaRPr lang="en-US" dirty="0"/>
          </a:p>
          <a:p>
            <a:r>
              <a:rPr lang="en-US" dirty="0"/>
              <a:t>This chapter reviews the taxation of church and other religious organization service providers�</a:t>
            </a:r>
          </a:p>
          <a:p>
            <a:endParaRPr lang="en-US" dirty="0"/>
          </a:p>
          <a:p>
            <a:r>
              <a:rPr lang="en-US" dirty="0"/>
              <a:t> It also reviews how the IRS conducts an audit of a church or other religious organization and the limits on the scope of that inquiry�</a:t>
            </a:r>
          </a:p>
        </p:txBody>
      </p:sp>
      <p:sp>
        <p:nvSpPr>
          <p:cNvPr id="4" name="Slide Number Placeholder 3"/>
          <p:cNvSpPr>
            <a:spLocks noGrp="1"/>
          </p:cNvSpPr>
          <p:nvPr>
            <p:ph type="sldNum" sz="quarter" idx="5"/>
          </p:nvPr>
        </p:nvSpPr>
        <p:spPr/>
        <p:txBody>
          <a:bodyPr/>
          <a:lstStyle/>
          <a:p>
            <a:fld id="{0251E3DA-796B-4642-8CB2-8A982C02A10D}" type="slidenum">
              <a:rPr lang="en-US" smtClean="0"/>
              <a:t>1</a:t>
            </a:fld>
            <a:endParaRPr lang="en-US"/>
          </a:p>
        </p:txBody>
      </p:sp>
    </p:spTree>
    <p:extLst>
      <p:ext uri="{BB962C8B-B14F-4D97-AF65-F5344CB8AC3E}">
        <p14:creationId xmlns:p14="http://schemas.microsoft.com/office/powerpoint/2010/main" val="3124738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Religious leaders may now endorse or oppose political candidates when speaking to their congregation through customary channels of communication </a:t>
            </a:r>
            <a:r>
              <a:rPr lang="en-CA" u="sng" dirty="0"/>
              <a:t>during</a:t>
            </a:r>
            <a:r>
              <a:rPr lang="en-CA" dirty="0"/>
              <a:t> religious services.</a:t>
            </a:r>
            <a:endParaRPr lang="en-US" dirty="0"/>
          </a:p>
          <a:p>
            <a:r>
              <a:rPr lang="en-CA" b="1" dirty="0"/>
              <a:t>What remained prohibited? </a:t>
            </a:r>
            <a:r>
              <a:rPr lang="en-CA" dirty="0"/>
              <a:t>The change is limited to communications within a congregation during a religious service.</a:t>
            </a:r>
          </a:p>
          <a:p>
            <a:r>
              <a:rPr lang="en-CA" dirty="0"/>
              <a:t> Religious organizations </a:t>
            </a:r>
            <a:r>
              <a:rPr lang="en-CA" u="sng" dirty="0"/>
              <a:t>cannot</a:t>
            </a:r>
            <a:r>
              <a:rPr lang="en-CA" dirty="0"/>
              <a:t> engage in more broad-based political activities such as advertising campaigns without risking their tax exempt status. </a:t>
            </a:r>
            <a:endParaRPr lang="en-US" dirty="0"/>
          </a:p>
          <a:p>
            <a:endParaRPr lang="en-CA" dirty="0"/>
          </a:p>
          <a:p>
            <a:r>
              <a:rPr lang="en-CA" dirty="0"/>
              <a:t>The Johnson amendment ban on political campaign intervention still applies to </a:t>
            </a:r>
            <a:r>
              <a:rPr lang="en-CA" u="sng" dirty="0"/>
              <a:t>other</a:t>
            </a:r>
            <a:r>
              <a:rPr lang="en-CA" dirty="0"/>
              <a:t> tax exempt organizations. </a:t>
            </a:r>
          </a:p>
          <a:p>
            <a:r>
              <a:rPr lang="en-CA" dirty="0"/>
              <a:t> </a:t>
            </a:r>
            <a:endParaRPr lang="en-US" dirty="0"/>
          </a:p>
          <a:p>
            <a:r>
              <a:rPr lang="en-CA" dirty="0"/>
              <a:t>The IRS announced this new position in a federal court filing on July 7</a:t>
            </a:r>
            <a:r>
              <a:rPr lang="en-CA" baseline="30000" dirty="0"/>
              <a:t>th</a:t>
            </a:r>
            <a:r>
              <a:rPr lang="en-CA" dirty="0"/>
              <a:t>, 2025 as part of a proposed consent judgment to settle a lawsuit :</a:t>
            </a:r>
            <a:r>
              <a:rPr lang="en-US" dirty="0"/>
              <a:t> N</a:t>
            </a:r>
            <a:r>
              <a:rPr lang="en-CA" dirty="0" err="1"/>
              <a:t>atl</a:t>
            </a:r>
            <a:r>
              <a:rPr lang="en-CA" dirty="0"/>
              <a:t> Religious Broadcasters vs. Long:  Arguing the Johnson amendment violated the First Amendment rights. </a:t>
            </a:r>
          </a:p>
          <a:p>
            <a:r>
              <a:rPr lang="en-CA" dirty="0"/>
              <a:t>The proposed settlement is pending court approval.  The specific scope of the new interpretation is still being clarified and religious organizations that increase their political activity should proceed with caution </a:t>
            </a:r>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10</a:t>
            </a:fld>
            <a:endParaRPr lang="en-US"/>
          </a:p>
        </p:txBody>
      </p:sp>
    </p:spTree>
    <p:extLst>
      <p:ext uri="{BB962C8B-B14F-4D97-AF65-F5344CB8AC3E}">
        <p14:creationId xmlns:p14="http://schemas.microsoft.com/office/powerpoint/2010/main" val="3694834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 deposits his government paychecks into the church’s bank account. </a:t>
            </a:r>
          </a:p>
          <a:p>
            <a:r>
              <a:rPr lang="en-US" dirty="0"/>
              <a:t>The church’s account is mainly used to furnish Levi and his family with lodging, food, clothing, and other miscellaneous living expenses. </a:t>
            </a:r>
          </a:p>
          <a:p>
            <a:r>
              <a:rPr lang="en-US" dirty="0"/>
              <a:t>The church income inures to the benefit of Levi and his family</a:t>
            </a:r>
          </a:p>
          <a:p>
            <a:endParaRPr lang="en-US" dirty="0"/>
          </a:p>
          <a:p>
            <a:r>
              <a:rPr lang="en-US" b="1" dirty="0"/>
              <a:t>Private benefit rule </a:t>
            </a:r>
            <a:r>
              <a:rPr lang="en-US" dirty="0"/>
              <a:t>– applies to anyone</a:t>
            </a:r>
          </a:p>
          <a:p>
            <a:endParaRPr lang="en-US" dirty="0"/>
          </a:p>
          <a:p>
            <a:r>
              <a:rPr lang="en-US" b="1" dirty="0"/>
              <a:t>An Action Organization</a:t>
            </a:r>
            <a:r>
              <a:rPr lang="en-US" dirty="0"/>
              <a:t>: Is not operated exclusively for one or more exempt purposes if it is an ‘action organization”. If a substantial part of its activities is devoted to attempting to influence legislation.</a:t>
            </a:r>
          </a:p>
        </p:txBody>
      </p:sp>
      <p:sp>
        <p:nvSpPr>
          <p:cNvPr id="4" name="Slide Number Placeholder 3"/>
          <p:cNvSpPr>
            <a:spLocks noGrp="1"/>
          </p:cNvSpPr>
          <p:nvPr>
            <p:ph type="sldNum" sz="quarter" idx="5"/>
          </p:nvPr>
        </p:nvSpPr>
        <p:spPr/>
        <p:txBody>
          <a:bodyPr/>
          <a:lstStyle/>
          <a:p>
            <a:fld id="{0251E3DA-796B-4642-8CB2-8A982C02A10D}" type="slidenum">
              <a:rPr lang="en-US" smtClean="0"/>
              <a:t>11</a:t>
            </a:fld>
            <a:endParaRPr lang="en-US"/>
          </a:p>
        </p:txBody>
      </p:sp>
    </p:spTree>
    <p:extLst>
      <p:ext uri="{BB962C8B-B14F-4D97-AF65-F5344CB8AC3E}">
        <p14:creationId xmlns:p14="http://schemas.microsoft.com/office/powerpoint/2010/main" val="2527073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Church wants to apply  they can (get their own tax exempt number – no time-line requirements to do so</a:t>
            </a:r>
          </a:p>
          <a:p>
            <a:r>
              <a:rPr lang="en-US" dirty="0"/>
              <a:t>You may need to establish you are a Church </a:t>
            </a:r>
          </a:p>
        </p:txBody>
      </p:sp>
      <p:sp>
        <p:nvSpPr>
          <p:cNvPr id="4" name="Slide Number Placeholder 3"/>
          <p:cNvSpPr>
            <a:spLocks noGrp="1"/>
          </p:cNvSpPr>
          <p:nvPr>
            <p:ph type="sldNum" sz="quarter" idx="5"/>
          </p:nvPr>
        </p:nvSpPr>
        <p:spPr/>
        <p:txBody>
          <a:bodyPr/>
          <a:lstStyle/>
          <a:p>
            <a:fld id="{0251E3DA-796B-4642-8CB2-8A982C02A10D}" type="slidenum">
              <a:rPr lang="en-US" smtClean="0"/>
              <a:t>12</a:t>
            </a:fld>
            <a:endParaRPr lang="en-US"/>
          </a:p>
        </p:txBody>
      </p:sp>
    </p:spTree>
    <p:extLst>
      <p:ext uri="{BB962C8B-B14F-4D97-AF65-F5344CB8AC3E}">
        <p14:creationId xmlns:p14="http://schemas.microsoft.com/office/powerpoint/2010/main" val="3876396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file a 1023EZ and exceeds the dollar threshold the application will be denied</a:t>
            </a:r>
          </a:p>
          <a:p>
            <a:endParaRPr lang="en-US" dirty="0"/>
          </a:p>
          <a:p>
            <a:r>
              <a:rPr lang="en-US" dirty="0"/>
              <a:t>File electronically </a:t>
            </a:r>
          </a:p>
          <a:p>
            <a:r>
              <a:rPr lang="en-US" dirty="0"/>
              <a:t>Church does not use 1023EZ</a:t>
            </a:r>
          </a:p>
          <a:p>
            <a:endParaRPr lang="en-US" dirty="0"/>
          </a:p>
          <a:p>
            <a:r>
              <a:rPr lang="en-US" dirty="0"/>
              <a:t>Other religious organizations – use Form 1024</a:t>
            </a:r>
          </a:p>
        </p:txBody>
      </p:sp>
      <p:sp>
        <p:nvSpPr>
          <p:cNvPr id="4" name="Slide Number Placeholder 3"/>
          <p:cNvSpPr>
            <a:spLocks noGrp="1"/>
          </p:cNvSpPr>
          <p:nvPr>
            <p:ph type="sldNum" sz="quarter" idx="5"/>
          </p:nvPr>
        </p:nvSpPr>
        <p:spPr/>
        <p:txBody>
          <a:bodyPr/>
          <a:lstStyle/>
          <a:p>
            <a:fld id="{0251E3DA-796B-4642-8CB2-8A982C02A10D}" type="slidenum">
              <a:rPr lang="en-US" smtClean="0"/>
              <a:t>13</a:t>
            </a:fld>
            <a:endParaRPr lang="en-US"/>
          </a:p>
        </p:txBody>
      </p:sp>
    </p:spTree>
    <p:extLst>
      <p:ext uri="{BB962C8B-B14F-4D97-AF65-F5344CB8AC3E}">
        <p14:creationId xmlns:p14="http://schemas.microsoft.com/office/powerpoint/2010/main" val="125351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requirements on bottom of page 52</a:t>
            </a:r>
          </a:p>
          <a:p>
            <a:endParaRPr lang="en-US" dirty="0"/>
          </a:p>
          <a:p>
            <a:r>
              <a:rPr lang="en-US" dirty="0"/>
              <a:t>A group exemption letter is a determination of tax-exempt status for a parent (central) organization (such as a state, regional, or national organization). It provides that one or more subordinate organizations (such as a unit, chapter, or local) are exempt from federal income tax because they are subordinates to the parent organization. To qualify for a group exemption, there must be a defined relationship between the central organization and its subordinates. Subordinates must be </a:t>
            </a:r>
          </a:p>
          <a:p>
            <a:pPr marL="235572" indent="-235572">
              <a:buAutoNum type="arabicPeriod"/>
            </a:pPr>
            <a:r>
              <a:rPr lang="en-US" dirty="0"/>
              <a:t>affiliated with the central organization,</a:t>
            </a:r>
          </a:p>
          <a:p>
            <a:pPr marL="235572" indent="-235572">
              <a:buAutoNum type="arabicPeriod"/>
            </a:pPr>
            <a:r>
              <a:rPr lang="en-US" dirty="0"/>
              <a:t>subject to the central organization’s general supervision or control, and </a:t>
            </a:r>
          </a:p>
          <a:p>
            <a:pPr marL="235572" indent="-235572">
              <a:buAutoNum type="arabicPeriod"/>
            </a:pPr>
            <a:r>
              <a:rPr lang="en-US" dirty="0"/>
              <a:t>exempt under the same subsection of I.R.C. § 501(c) (but not necessarily the same subsection under which the central organization is exempt). </a:t>
            </a:r>
          </a:p>
          <a:p>
            <a:pPr marL="235572" indent="-235572">
              <a:buAutoNum type="arabicPeriod"/>
            </a:pPr>
            <a:endParaRPr lang="en-US" dirty="0"/>
          </a:p>
          <a:p>
            <a:r>
              <a:rPr lang="en-US" dirty="0"/>
              <a:t>Example – if I wanted to start a new boy scout troop in my town. </a:t>
            </a:r>
          </a:p>
          <a:p>
            <a:r>
              <a:rPr lang="en-US" dirty="0"/>
              <a:t>Church – unless they are the Central Organization (top tier)</a:t>
            </a:r>
          </a:p>
        </p:txBody>
      </p:sp>
      <p:sp>
        <p:nvSpPr>
          <p:cNvPr id="4" name="Slide Number Placeholder 3"/>
          <p:cNvSpPr>
            <a:spLocks noGrp="1"/>
          </p:cNvSpPr>
          <p:nvPr>
            <p:ph type="sldNum" sz="quarter" idx="5"/>
          </p:nvPr>
        </p:nvSpPr>
        <p:spPr/>
        <p:txBody>
          <a:bodyPr/>
          <a:lstStyle/>
          <a:p>
            <a:fld id="{0251E3DA-796B-4642-8CB2-8A982C02A10D}" type="slidenum">
              <a:rPr lang="en-US" smtClean="0"/>
              <a:t>14</a:t>
            </a:fld>
            <a:endParaRPr lang="en-US"/>
          </a:p>
        </p:txBody>
      </p:sp>
    </p:spTree>
    <p:extLst>
      <p:ext uri="{BB962C8B-B14F-4D97-AF65-F5344CB8AC3E}">
        <p14:creationId xmlns:p14="http://schemas.microsoft.com/office/powerpoint/2010/main" val="30930823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4"/>
            <a:ext cx="5681980" cy="3872746"/>
          </a:xfrm>
        </p:spPr>
        <p:txBody>
          <a:bodyPr/>
          <a:lstStyle/>
          <a:p>
            <a:r>
              <a:rPr lang="en-US" dirty="0"/>
              <a:t>An exempt organization is not taxed on its income from an activity that is substantially related to its exempt purpose, even if the activity is a trade or business. </a:t>
            </a:r>
          </a:p>
          <a:p>
            <a:r>
              <a:rPr lang="en-US" dirty="0"/>
              <a:t>But, if an exempt organization regularly carries on one or more trades or businesses that are </a:t>
            </a:r>
            <a:r>
              <a:rPr lang="en-US" u="sng" dirty="0"/>
              <a:t>not substantially related </a:t>
            </a:r>
            <a:r>
              <a:rPr lang="en-US" dirty="0"/>
              <a:t>to the organization’s exempt purpose, the organization will generally be subject to tax on its income from the unrelated trade or business. </a:t>
            </a:r>
          </a:p>
          <a:p>
            <a:r>
              <a:rPr lang="en-US" dirty="0"/>
              <a:t>Also, a tax is imposed on a church or religious organization manager who knowingly participates in an excess benefit transaction.</a:t>
            </a:r>
          </a:p>
          <a:p>
            <a:r>
              <a:rPr lang="en-US" b="1" dirty="0"/>
              <a:t>Taxed at corp. rates</a:t>
            </a:r>
            <a:r>
              <a:rPr lang="en-US" dirty="0"/>
              <a:t>. </a:t>
            </a:r>
          </a:p>
          <a:p>
            <a:endParaRPr lang="en-US" dirty="0"/>
          </a:p>
          <a:p>
            <a:r>
              <a:rPr lang="en-US" dirty="0"/>
              <a:t>If Income is not substantially related.  It does not matter what or how the $$$ are used.  Feeding the homeless or otherwise</a:t>
            </a:r>
          </a:p>
          <a:p>
            <a:r>
              <a:rPr lang="en-US" dirty="0"/>
              <a:t>What is Regularly conducted – once a year is not regularly conducted </a:t>
            </a:r>
          </a:p>
          <a:p>
            <a:r>
              <a:rPr lang="en-US" dirty="0"/>
              <a:t>Substantially Related – what is the exempt purpose? look at size and amount and source  of the income. </a:t>
            </a:r>
          </a:p>
          <a:p>
            <a:r>
              <a:rPr lang="en-US" dirty="0"/>
              <a:t>Parking lot  open Monday – Friday - UBTI</a:t>
            </a:r>
          </a:p>
          <a:p>
            <a:r>
              <a:rPr lang="en-US" dirty="0"/>
              <a:t>Yearly fundraiser – not UBTI </a:t>
            </a:r>
          </a:p>
          <a:p>
            <a:r>
              <a:rPr lang="en-US" dirty="0"/>
              <a:t>T</a:t>
            </a:r>
            <a:r>
              <a:rPr lang="en-US" b="1" dirty="0"/>
              <a:t>est</a:t>
            </a:r>
            <a:r>
              <a:rPr lang="en-US" dirty="0"/>
              <a:t> –does the activity contribute importantly  to the  accomplishment of the exempt purpose</a:t>
            </a:r>
          </a:p>
        </p:txBody>
      </p:sp>
      <p:sp>
        <p:nvSpPr>
          <p:cNvPr id="4" name="Slide Number Placeholder 3"/>
          <p:cNvSpPr>
            <a:spLocks noGrp="1"/>
          </p:cNvSpPr>
          <p:nvPr>
            <p:ph type="sldNum" sz="quarter" idx="5"/>
          </p:nvPr>
        </p:nvSpPr>
        <p:spPr/>
        <p:txBody>
          <a:bodyPr/>
          <a:lstStyle/>
          <a:p>
            <a:fld id="{0251E3DA-796B-4642-8CB2-8A982C02A10D}" type="slidenum">
              <a:rPr lang="en-US" smtClean="0"/>
              <a:t>15</a:t>
            </a:fld>
            <a:endParaRPr lang="en-US"/>
          </a:p>
        </p:txBody>
      </p:sp>
    </p:spTree>
    <p:extLst>
      <p:ext uri="{BB962C8B-B14F-4D97-AF65-F5344CB8AC3E}">
        <p14:creationId xmlns:p14="http://schemas.microsoft.com/office/powerpoint/2010/main" val="1167986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44588"/>
            <a:ext cx="5632450" cy="3168650"/>
          </a:xfrm>
        </p:spPr>
      </p:sp>
      <p:sp>
        <p:nvSpPr>
          <p:cNvPr id="3" name="Notes Placeholder 2"/>
          <p:cNvSpPr>
            <a:spLocks noGrp="1"/>
          </p:cNvSpPr>
          <p:nvPr>
            <p:ph type="body" idx="1"/>
          </p:nvPr>
        </p:nvSpPr>
        <p:spPr>
          <a:xfrm>
            <a:off x="710248" y="4518203"/>
            <a:ext cx="5681980" cy="4399218"/>
          </a:xfrm>
        </p:spPr>
        <p:txBody>
          <a:bodyPr/>
          <a:lstStyle/>
          <a:p>
            <a:r>
              <a:rPr lang="en-US" dirty="0"/>
              <a:t>2.7 - A religious organization maintains an historic dairy farm for educational purposes. The organization sells milk and cream produced in the ordinary course of operations, - not an unrelated trade or business. Now, if the it uses the milk and cream to manufacture ice cream, the sale of ice cream is an unrelated trade or business unless the manufacturing activities themselves contribute importantly to the accomplishment of the organization’s exempt purpose.</a:t>
            </a:r>
          </a:p>
          <a:p>
            <a:endParaRPr lang="en-US" dirty="0"/>
          </a:p>
          <a:p>
            <a:r>
              <a:rPr lang="en-US" dirty="0"/>
              <a:t>Commercial  Exploitation Issues: Exempt activities may create intangibles (e.g., goodwill) that can be commercially exploited. </a:t>
            </a:r>
          </a:p>
          <a:p>
            <a:endParaRPr lang="en-US" dirty="0"/>
          </a:p>
          <a:p>
            <a:r>
              <a:rPr lang="en-US" dirty="0"/>
              <a:t>When an organization commercially exploits these intangibles, the fact that the income depends on an organization’s exempt function does not make the commercial activities a related trade or business. </a:t>
            </a:r>
          </a:p>
          <a:p>
            <a:r>
              <a:rPr lang="en-US" dirty="0"/>
              <a:t>The commercial </a:t>
            </a:r>
            <a:r>
              <a:rPr lang="en-US" b="1" dirty="0"/>
              <a:t>activities must contribute importantly </a:t>
            </a:r>
            <a:r>
              <a:rPr lang="en-US" dirty="0"/>
              <a:t>to the accomplishment of the organization’s exempt purpose.</a:t>
            </a:r>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16</a:t>
            </a:fld>
            <a:endParaRPr lang="en-US"/>
          </a:p>
        </p:txBody>
      </p:sp>
    </p:spTree>
    <p:extLst>
      <p:ext uri="{BB962C8B-B14F-4D97-AF65-F5344CB8AC3E}">
        <p14:creationId xmlns:p14="http://schemas.microsoft.com/office/powerpoint/2010/main" val="2639255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Publishing literature may be an important method of disseminating religious views. </a:t>
            </a:r>
          </a:p>
          <a:p>
            <a:endParaRPr lang="en-US" dirty="0"/>
          </a:p>
          <a:p>
            <a:r>
              <a:rPr lang="en-US" dirty="0"/>
              <a:t>Publishing may also be a business operating in competition with commercial enterprises. Or Political…..</a:t>
            </a:r>
          </a:p>
          <a:p>
            <a:endParaRPr lang="en-US" dirty="0"/>
          </a:p>
          <a:p>
            <a:r>
              <a:rPr lang="en-US" dirty="0"/>
              <a:t> If an exempt organization produces editorial content for its own publication, that activity may be substantially related to the performance of the organization’s exempt purpose if the editorial content is related to the organization’s exempt purpose. </a:t>
            </a:r>
          </a:p>
          <a:p>
            <a:endParaRPr lang="en-US" dirty="0"/>
          </a:p>
          <a:p>
            <a:r>
              <a:rPr lang="en-US" dirty="0"/>
              <a:t>Weston Pastoral is an exempt religious organization with a large membership. Under an arrangement with an advertising agency, Weston regularly mails brochures, and other commercial advertising materials to its members. </a:t>
            </a:r>
          </a:p>
          <a:p>
            <a:r>
              <a:rPr lang="en-US" dirty="0"/>
              <a:t>It charges the advertising agency an agreed amount per enclosure.</a:t>
            </a:r>
          </a:p>
          <a:p>
            <a:r>
              <a:rPr lang="en-US" dirty="0"/>
              <a:t> The distribution of the advertising materials does not contribute importantly to the accomplishment of any purpose for it’s granted exemption.</a:t>
            </a:r>
          </a:p>
          <a:p>
            <a:r>
              <a:rPr lang="en-US" dirty="0"/>
              <a:t>The payments made to the advertising agency constitute gross income from an unrelated trade or business</a:t>
            </a:r>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17</a:t>
            </a:fld>
            <a:endParaRPr lang="en-US"/>
          </a:p>
        </p:txBody>
      </p:sp>
    </p:spTree>
    <p:extLst>
      <p:ext uri="{BB962C8B-B14F-4D97-AF65-F5344CB8AC3E}">
        <p14:creationId xmlns:p14="http://schemas.microsoft.com/office/powerpoint/2010/main" val="119547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4"/>
            <a:ext cx="5573470" cy="4723576"/>
          </a:xfrm>
        </p:spPr>
        <p:txBody>
          <a:bodyPr/>
          <a:lstStyle/>
          <a:p>
            <a:r>
              <a:rPr lang="en-US" dirty="0"/>
              <a:t>Certain activities of a religious organization or church are specifically excluded from the definition of unrelated trade or business</a:t>
            </a:r>
          </a:p>
          <a:p>
            <a:r>
              <a:rPr lang="en-US" dirty="0"/>
              <a:t>Ex 2.9  Volunteer Activities The Beth Israel Synagogue operates a retail store and sells goods to the general public. Unpaid volunteers perform substantially all the work in carrying on the business. The store is not an unrelated trade or business </a:t>
            </a:r>
            <a:r>
              <a:rPr lang="en-US" b="1" dirty="0"/>
              <a:t>(on site, sells religious items??)</a:t>
            </a:r>
          </a:p>
          <a:p>
            <a:endParaRPr lang="en-US" dirty="0"/>
          </a:p>
          <a:p>
            <a:r>
              <a:rPr lang="en-US" dirty="0"/>
              <a:t>2.10 - The Rolling River Buddhist Monastery conducts an annual 10-day meditation retreat for its members. The monastery is in a remote wooded area, with no commercial services. The monastery operates a laundry to wash retreat participants’ linens and clothing. It also operates a restaurant to feed retreat participants.  </a:t>
            </a:r>
            <a:r>
              <a:rPr lang="en-US" u="sng" dirty="0"/>
              <a:t>Profits</a:t>
            </a:r>
            <a:r>
              <a:rPr lang="en-US" dirty="0"/>
              <a:t> are used in furtherance of the exempt religious purposes of the monastery.   This is </a:t>
            </a:r>
            <a:r>
              <a:rPr lang="en-US" b="1" dirty="0"/>
              <a:t>no</a:t>
            </a:r>
            <a:r>
              <a:rPr lang="en-US" dirty="0"/>
              <a:t>t an unrelated trades or businesses. </a:t>
            </a:r>
          </a:p>
          <a:p>
            <a:endParaRPr lang="en-US" dirty="0"/>
          </a:p>
          <a:p>
            <a:r>
              <a:rPr lang="en-US" dirty="0"/>
              <a:t>Timberline Church operates a thrift shop that sells donated clothes and books to the general public. Timberline uses the sale proceeds in furtherance of its exempt religious purpose. The shop is </a:t>
            </a:r>
            <a:r>
              <a:rPr lang="en-US" b="1" dirty="0"/>
              <a:t>not</a:t>
            </a:r>
            <a:r>
              <a:rPr lang="en-US" dirty="0"/>
              <a:t> an unrelated trade or business. </a:t>
            </a:r>
          </a:p>
          <a:p>
            <a:endParaRPr lang="en-US" dirty="0"/>
          </a:p>
          <a:p>
            <a:r>
              <a:rPr lang="en-US" dirty="0"/>
              <a:t>Certain other trade or business activities are not treated as an unrelated trade or business. An exempt religious organization or church may distribute low-cost articles, conduct certain bingo games, sell its membership list to another exempt organization, and receive qualified sponsorship payments. </a:t>
            </a:r>
          </a:p>
          <a:p>
            <a:r>
              <a:rPr lang="en-US" dirty="0"/>
              <a:t>The exchange or rental of member lists between tax-exempt organizations that are eligible to receive charitable contributions is not considered an UTB  </a:t>
            </a:r>
          </a:p>
          <a:p>
            <a:endParaRPr lang="en-US" dirty="0"/>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18</a:t>
            </a:fld>
            <a:endParaRPr lang="en-US" dirty="0"/>
          </a:p>
        </p:txBody>
      </p:sp>
    </p:spTree>
    <p:extLst>
      <p:ext uri="{BB962C8B-B14F-4D97-AF65-F5344CB8AC3E}">
        <p14:creationId xmlns:p14="http://schemas.microsoft.com/office/powerpoint/2010/main" val="1877647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payment is not a qualified sponsorship payment if, in return, the organization advertises the sponsor’s products or services. </a:t>
            </a:r>
          </a:p>
          <a:p>
            <a:r>
              <a:rPr lang="en-US" dirty="0"/>
              <a:t>Advertising includes the following: </a:t>
            </a:r>
          </a:p>
          <a:p>
            <a:pPr marL="235572" indent="-235572">
              <a:buAutoNum type="arabicPeriod"/>
            </a:pPr>
            <a:r>
              <a:rPr lang="en-US" dirty="0"/>
              <a:t>Messages containing qualitative or comparative language, price information, or other indications of savings or value</a:t>
            </a:r>
          </a:p>
          <a:p>
            <a:pPr marL="235572" indent="-235572">
              <a:buAutoNum type="arabicPeriod"/>
            </a:pPr>
            <a:r>
              <a:rPr lang="en-US" dirty="0"/>
              <a:t> Endorsements</a:t>
            </a:r>
          </a:p>
          <a:p>
            <a:pPr marL="235572" indent="-235572">
              <a:buAutoNum type="arabicPeriod"/>
            </a:pPr>
            <a:r>
              <a:rPr lang="en-US" dirty="0"/>
              <a:t> Inducements to purchase, sell, or use the sponsor’s products or services </a:t>
            </a:r>
          </a:p>
          <a:p>
            <a:endParaRPr lang="en-US" dirty="0"/>
          </a:p>
          <a:p>
            <a:r>
              <a:rPr lang="en-US" dirty="0"/>
              <a:t>The use of promotional logos or slogans that are part of the sponsor’s identity is not, by itself, advertising. In addition, mere public distribution or display of a sponsor’s product by the organization at a sponsored event, whether for free or for remuneration, is considered use or acknowledgment of the product, not advertising. </a:t>
            </a:r>
          </a:p>
        </p:txBody>
      </p:sp>
      <p:sp>
        <p:nvSpPr>
          <p:cNvPr id="4" name="Slide Number Placeholder 3"/>
          <p:cNvSpPr>
            <a:spLocks noGrp="1"/>
          </p:cNvSpPr>
          <p:nvPr>
            <p:ph type="sldNum" sz="quarter" idx="5"/>
          </p:nvPr>
        </p:nvSpPr>
        <p:spPr/>
        <p:txBody>
          <a:bodyPr/>
          <a:lstStyle/>
          <a:p>
            <a:fld id="{0251E3DA-796B-4642-8CB2-8A982C02A10D}" type="slidenum">
              <a:rPr lang="en-US" smtClean="0"/>
              <a:t>19</a:t>
            </a:fld>
            <a:endParaRPr lang="en-US"/>
          </a:p>
        </p:txBody>
      </p:sp>
    </p:spTree>
    <p:extLst>
      <p:ext uri="{BB962C8B-B14F-4D97-AF65-F5344CB8AC3E}">
        <p14:creationId xmlns:p14="http://schemas.microsoft.com/office/powerpoint/2010/main" val="2521251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I.R.C. § 501(a) and (c), corporations and any community chest, fund, or foundation organized and operated exclusively for religious, education, charitable, and other specified purposes are exempt from tax.</a:t>
            </a:r>
          </a:p>
          <a:p>
            <a:endParaRPr lang="en-US" dirty="0"/>
          </a:p>
          <a:p>
            <a:r>
              <a:rPr lang="en-US" dirty="0"/>
              <a:t> To qualify for the exemption, no part of the organization’s net earnings can inure to the benefit of any private shareholder or individual.</a:t>
            </a:r>
          </a:p>
          <a:p>
            <a:endParaRPr lang="en-US" dirty="0"/>
          </a:p>
          <a:p>
            <a:r>
              <a:rPr lang="en-US" dirty="0"/>
              <a:t>Discussed later</a:t>
            </a:r>
          </a:p>
          <a:p>
            <a:r>
              <a:rPr lang="en-US" dirty="0"/>
              <a:t> No substantial part of the organization’s activities can carry on propaganda or otherwise attempt to influence legislation, and the organization cannot participate in or intervene in (including the publishing or dis tributing of statements) any political campaign on behalf of (or in opposition to) any candidate for public office</a:t>
            </a:r>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2</a:t>
            </a:fld>
            <a:endParaRPr lang="en-US"/>
          </a:p>
        </p:txBody>
      </p:sp>
    </p:spTree>
    <p:extLst>
      <p:ext uri="{BB962C8B-B14F-4D97-AF65-F5344CB8AC3E}">
        <p14:creationId xmlns:p14="http://schemas.microsoft.com/office/powerpoint/2010/main" val="2838527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Weston Pastoral is an exempt religious organization with a large membership. Under an arrangement with an advertising agency, Weston regularly mails brochures, pamphlets, and other commercial advertising materials to its members. </a:t>
            </a:r>
          </a:p>
          <a:p>
            <a:r>
              <a:rPr lang="en-US" dirty="0"/>
              <a:t>Weston charges the advertising agency an agreed amount per enclosure. </a:t>
            </a:r>
          </a:p>
          <a:p>
            <a:r>
              <a:rPr lang="en-US" dirty="0"/>
              <a:t>The distribution of the advertising materials does not contribute importantly to the accomplishment of any purpose for which Weston was granted exemption. Accordingly, the payments made to the advertising agency constitute gross income from an unrelated trade or business</a:t>
            </a:r>
          </a:p>
        </p:txBody>
      </p:sp>
      <p:sp>
        <p:nvSpPr>
          <p:cNvPr id="4" name="Slide Number Placeholder 3"/>
          <p:cNvSpPr>
            <a:spLocks noGrp="1"/>
          </p:cNvSpPr>
          <p:nvPr>
            <p:ph type="sldNum" sz="quarter" idx="5"/>
          </p:nvPr>
        </p:nvSpPr>
        <p:spPr/>
        <p:txBody>
          <a:bodyPr/>
          <a:lstStyle/>
          <a:p>
            <a:fld id="{0251E3DA-796B-4642-8CB2-8A982C02A10D}" type="slidenum">
              <a:rPr lang="en-US" smtClean="0"/>
              <a:t>20</a:t>
            </a:fld>
            <a:endParaRPr lang="en-US"/>
          </a:p>
        </p:txBody>
      </p:sp>
    </p:spTree>
    <p:extLst>
      <p:ext uri="{BB962C8B-B14F-4D97-AF65-F5344CB8AC3E}">
        <p14:creationId xmlns:p14="http://schemas.microsoft.com/office/powerpoint/2010/main" val="30797994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Rents from real property are excluded from UBTI, but rents from personal property are included.</a:t>
            </a:r>
          </a:p>
          <a:p>
            <a:r>
              <a:rPr lang="en-US" dirty="0"/>
              <a:t> In a mixed lease of both real and personal property, all the rents are excluded if the rents attributable to the personal property do not exceed 10% of the total rents under the lease, as determined when the lessee first places the personal property in service.</a:t>
            </a:r>
          </a:p>
          <a:p>
            <a:r>
              <a:rPr lang="en-US" dirty="0"/>
              <a:t> If the rents attributable to personal property exceed 10% but do not exceed 50% of the total rents, only the rents attributable to the real property are excluded. </a:t>
            </a:r>
          </a:p>
          <a:p>
            <a:r>
              <a:rPr lang="en-US" dirty="0"/>
              <a:t>If the rents attributable to the personal property exceed 50% of the total rents, none of the rents are excludable.</a:t>
            </a:r>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21</a:t>
            </a:fld>
            <a:endParaRPr lang="en-US"/>
          </a:p>
        </p:txBody>
      </p:sp>
    </p:spTree>
    <p:extLst>
      <p:ext uri="{BB962C8B-B14F-4D97-AF65-F5344CB8AC3E}">
        <p14:creationId xmlns:p14="http://schemas.microsoft.com/office/powerpoint/2010/main" val="7128094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23</a:t>
            </a:fld>
            <a:endParaRPr lang="en-US"/>
          </a:p>
        </p:txBody>
      </p:sp>
    </p:spTree>
    <p:extLst>
      <p:ext uri="{BB962C8B-B14F-4D97-AF65-F5344CB8AC3E}">
        <p14:creationId xmlns:p14="http://schemas.microsoft.com/office/powerpoint/2010/main" val="6203426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24</a:t>
            </a:fld>
            <a:endParaRPr lang="en-US"/>
          </a:p>
        </p:txBody>
      </p:sp>
    </p:spTree>
    <p:extLst>
      <p:ext uri="{BB962C8B-B14F-4D97-AF65-F5344CB8AC3E}">
        <p14:creationId xmlns:p14="http://schemas.microsoft.com/office/powerpoint/2010/main" val="24902503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25</a:t>
            </a:fld>
            <a:endParaRPr lang="en-US"/>
          </a:p>
        </p:txBody>
      </p:sp>
    </p:spTree>
    <p:extLst>
      <p:ext uri="{BB962C8B-B14F-4D97-AF65-F5344CB8AC3E}">
        <p14:creationId xmlns:p14="http://schemas.microsoft.com/office/powerpoint/2010/main" val="2046275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Allocate costs/deductions/expenses – salaries,  </a:t>
            </a:r>
          </a:p>
          <a:p>
            <a:r>
              <a:rPr lang="en-US" dirty="0"/>
              <a:t>NOL – 80% rule – no CB </a:t>
            </a:r>
          </a:p>
          <a:p>
            <a:r>
              <a:rPr lang="en-US" dirty="0"/>
              <a:t>The net operating loss (NOL) deduction allowed in calculating UBTI is limited to the lesser of the aggregate of NOL carryovers to such year or 80% of taxable income computed without regard to the deduction. </a:t>
            </a:r>
          </a:p>
          <a:p>
            <a:r>
              <a:rPr lang="en-US" dirty="0"/>
              <a:t>The NOL may be carried over to each of the tax years following the tax year of the loss. An NOL generally cannot be carried back to any tax year preceding the tax year of such loss. </a:t>
            </a:r>
          </a:p>
          <a:p>
            <a:r>
              <a:rPr lang="en-US" dirty="0"/>
              <a:t>The NOL for any tax year, the carryovers of NOLs, and the NOL deduction are determined without including any amount of income or deduction that has been specifically excluded in computing UBTI. For example, a loss from an unrelated trade or business is not reduced because the organization received dividend income. </a:t>
            </a:r>
          </a:p>
          <a:p>
            <a:r>
              <a:rPr lang="en-US" dirty="0"/>
              <a:t>An NOL carryover is allowed only from a tax year in which the organization is subject to tax on UBI and requires an organization with more than one unrelated trade or business to calculate UBTI, including for purposes of determining any NOL deduction, separately for each trade or business for tax years beginning after 2017.</a:t>
            </a:r>
          </a:p>
        </p:txBody>
      </p:sp>
      <p:sp>
        <p:nvSpPr>
          <p:cNvPr id="4" name="Slide Number Placeholder 3"/>
          <p:cNvSpPr>
            <a:spLocks noGrp="1"/>
          </p:cNvSpPr>
          <p:nvPr>
            <p:ph type="sldNum" sz="quarter" idx="5"/>
          </p:nvPr>
        </p:nvSpPr>
        <p:spPr/>
        <p:txBody>
          <a:bodyPr/>
          <a:lstStyle/>
          <a:p>
            <a:fld id="{0251E3DA-796B-4642-8CB2-8A982C02A10D}" type="slidenum">
              <a:rPr lang="en-US" smtClean="0"/>
              <a:t>26</a:t>
            </a:fld>
            <a:endParaRPr lang="en-US"/>
          </a:p>
        </p:txBody>
      </p:sp>
    </p:spTree>
    <p:extLst>
      <p:ext uri="{BB962C8B-B14F-4D97-AF65-F5344CB8AC3E}">
        <p14:creationId xmlns:p14="http://schemas.microsoft.com/office/powerpoint/2010/main" val="19028941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Charitable Contributions Deduction: To calculate UBTI, an exempt organization can deduct its charitable contributions. </a:t>
            </a:r>
          </a:p>
          <a:p>
            <a:r>
              <a:rPr lang="en-US" dirty="0"/>
              <a:t>The contributions do not have to be directly connected with the unrelated business. However, the organization must make the contribution to another qualified organization. An exempt organization that is subject to the unrelated business income tax at corporate rates can deduct charitable contributions up to 10% of its UBTI computed without the deduction for the contributions. The final regulations clarify that the charitable contribution deduction is to taken against total UBTI.</a:t>
            </a:r>
          </a:p>
          <a:p>
            <a:endParaRPr lang="en-US" dirty="0"/>
          </a:p>
          <a:p>
            <a:r>
              <a:rPr lang="en-US" dirty="0"/>
              <a:t>$1,000 exception rule : Ex 2.13 :Ray of Sunshine is an association of churches and is divided into local units Albany, Bedford, Cross River, and Davenport. In 2025, the local units derived gross income of $1,200, $800, $1,500, and $700, respectively, from unrelated businesses that they regularly conduct. Ray of Sunshine may claim a specific deduction of $1,000 for the Albany unit, $800 for the Bedford unit, $1,000 for the Cross River unit, and $700 for the Davenport unit</a:t>
            </a:r>
          </a:p>
        </p:txBody>
      </p:sp>
      <p:sp>
        <p:nvSpPr>
          <p:cNvPr id="4" name="Slide Number Placeholder 3"/>
          <p:cNvSpPr>
            <a:spLocks noGrp="1"/>
          </p:cNvSpPr>
          <p:nvPr>
            <p:ph type="sldNum" sz="quarter" idx="5"/>
          </p:nvPr>
        </p:nvSpPr>
        <p:spPr/>
        <p:txBody>
          <a:bodyPr/>
          <a:lstStyle/>
          <a:p>
            <a:fld id="{0251E3DA-796B-4642-8CB2-8A982C02A10D}" type="slidenum">
              <a:rPr lang="en-US" smtClean="0"/>
              <a:t>27</a:t>
            </a:fld>
            <a:endParaRPr lang="en-US"/>
          </a:p>
        </p:txBody>
      </p:sp>
    </p:spTree>
    <p:extLst>
      <p:ext uri="{BB962C8B-B14F-4D97-AF65-F5344CB8AC3E}">
        <p14:creationId xmlns:p14="http://schemas.microsoft.com/office/powerpoint/2010/main" val="15171717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Partner in an UBTI partnership is reportable:</a:t>
            </a:r>
          </a:p>
          <a:p>
            <a:r>
              <a:rPr lang="en-US" dirty="0"/>
              <a:t>An organization may have unrelated business income or loss as a member of a partnership, rather than through direct business dealings with the public.</a:t>
            </a:r>
          </a:p>
          <a:p>
            <a:r>
              <a:rPr lang="en-US" dirty="0"/>
              <a:t> If this is the case, the organization must treat its share of the partnership income or loss as if it had conducted the business activity in its own capacity. </a:t>
            </a:r>
          </a:p>
          <a:p>
            <a:r>
              <a:rPr lang="en-US" dirty="0"/>
              <a:t>The organization must notify the partnership of its tax-exempt status. </a:t>
            </a:r>
          </a:p>
          <a:p>
            <a:r>
              <a:rPr lang="en-US" dirty="0"/>
              <a:t>Similar rules apply to certain S corporation interests. T.D. 9933, supra, provides rules for aggregating income from certain partnerships. </a:t>
            </a:r>
          </a:p>
          <a:p>
            <a:endParaRPr lang="en-US" dirty="0"/>
          </a:p>
          <a:p>
            <a:r>
              <a:rPr lang="en-US" dirty="0"/>
              <a:t>If an organization is a member of a partnership that is regularly engaged in an unrelated trade or business with respect to the organization, the organization must include in its UBTI its share of the partnership’s gross income from the unrelated trade or business (whether or not distributed), and the deductions attributable to it. </a:t>
            </a:r>
          </a:p>
        </p:txBody>
      </p:sp>
      <p:sp>
        <p:nvSpPr>
          <p:cNvPr id="4" name="Slide Number Placeholder 3"/>
          <p:cNvSpPr>
            <a:spLocks noGrp="1"/>
          </p:cNvSpPr>
          <p:nvPr>
            <p:ph type="sldNum" sz="quarter" idx="5"/>
          </p:nvPr>
        </p:nvSpPr>
        <p:spPr/>
        <p:txBody>
          <a:bodyPr/>
          <a:lstStyle/>
          <a:p>
            <a:fld id="{0251E3DA-796B-4642-8CB2-8A982C02A10D}" type="slidenum">
              <a:rPr lang="en-US" smtClean="0"/>
              <a:t>28</a:t>
            </a:fld>
            <a:endParaRPr lang="en-US"/>
          </a:p>
        </p:txBody>
      </p:sp>
    </p:spTree>
    <p:extLst>
      <p:ext uri="{BB962C8B-B14F-4D97-AF65-F5344CB8AC3E}">
        <p14:creationId xmlns:p14="http://schemas.microsoft.com/office/powerpoint/2010/main" val="27181141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4"/>
            <a:ext cx="5681980" cy="3872746"/>
          </a:xfrm>
        </p:spPr>
        <p:txBody>
          <a:bodyPr/>
          <a:lstStyle/>
          <a:p>
            <a:r>
              <a:rPr lang="en-US" dirty="0"/>
              <a:t>Investment income that would otherwise be excluded from an exempt organization’s UBTI must be included to the extent it is derived from debt-financed property. The amount of income included is proportionate to the debt on the property. In general, debt-financed property means any property held to produce income (including gain from its disposition) for which there is acquisition debt indebtedness at any time during the tax year (or during the 12-month period before the date of the property’s disposal </a:t>
            </a:r>
          </a:p>
          <a:p>
            <a:endParaRPr lang="en-US" dirty="0"/>
          </a:p>
          <a:p>
            <a:r>
              <a:rPr lang="en-US" dirty="0"/>
              <a:t>If a church or religious organization receives a gift or bequest of property subject to a mortgage, the outstanding principal debt secured by the mortgage is not treated as acquisition indebtedness during the 10-year period following the date the organization receives the property.  This exception applies to a gift of property only if the mortgage was placed on the property more than 5 years before the date the organization received the property, and the donor held the property for more than 5 years before the date the organization received it. This exception does not apply if an organization assumes and agrees to pay all or part of the debt secured by the mortgage or generally makes any payment for the equity in the property owned by the donor or decedent. Whether an organization has assumed and agreed to pay all or part of a debt in order to acquire the property is determined by the facts and circumstances of each situation.</a:t>
            </a:r>
          </a:p>
        </p:txBody>
      </p:sp>
      <p:sp>
        <p:nvSpPr>
          <p:cNvPr id="4" name="Slide Number Placeholder 3"/>
          <p:cNvSpPr>
            <a:spLocks noGrp="1"/>
          </p:cNvSpPr>
          <p:nvPr>
            <p:ph type="sldNum" sz="quarter" idx="5"/>
          </p:nvPr>
        </p:nvSpPr>
        <p:spPr/>
        <p:txBody>
          <a:bodyPr/>
          <a:lstStyle/>
          <a:p>
            <a:fld id="{0251E3DA-796B-4642-8CB2-8A982C02A10D}" type="slidenum">
              <a:rPr lang="en-US" smtClean="0"/>
              <a:t>29</a:t>
            </a:fld>
            <a:endParaRPr lang="en-US"/>
          </a:p>
        </p:txBody>
      </p:sp>
    </p:spTree>
    <p:extLst>
      <p:ext uri="{BB962C8B-B14F-4D97-AF65-F5344CB8AC3E}">
        <p14:creationId xmlns:p14="http://schemas.microsoft.com/office/powerpoint/2010/main" val="22799733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2019, the Hope Families Religious Center borrowed funds to acquire an apartment building as housing for homeless teens. Ok exempt purpose</a:t>
            </a:r>
          </a:p>
          <a:p>
            <a:endParaRPr lang="en-US" dirty="0"/>
          </a:p>
          <a:p>
            <a:r>
              <a:rPr lang="en-US" dirty="0"/>
              <a:t> In 2025, the center rented the apartment building to the public for nonexempt purposes. The outstanding principal debt becomes acquisition indebtedness at the time the center first rents the building to the public, and the center must include the rent income in its UBTI. </a:t>
            </a:r>
          </a:p>
        </p:txBody>
      </p:sp>
      <p:sp>
        <p:nvSpPr>
          <p:cNvPr id="4" name="Slide Number Placeholder 3"/>
          <p:cNvSpPr>
            <a:spLocks noGrp="1"/>
          </p:cNvSpPr>
          <p:nvPr>
            <p:ph type="sldNum" sz="quarter" idx="5"/>
          </p:nvPr>
        </p:nvSpPr>
        <p:spPr/>
        <p:txBody>
          <a:bodyPr/>
          <a:lstStyle/>
          <a:p>
            <a:fld id="{0251E3DA-796B-4642-8CB2-8A982C02A10D}" type="slidenum">
              <a:rPr lang="en-US" smtClean="0"/>
              <a:t>30</a:t>
            </a:fld>
            <a:endParaRPr lang="en-US"/>
          </a:p>
        </p:txBody>
      </p:sp>
    </p:spTree>
    <p:extLst>
      <p:ext uri="{BB962C8B-B14F-4D97-AF65-F5344CB8AC3E}">
        <p14:creationId xmlns:p14="http://schemas.microsoft.com/office/powerpoint/2010/main" val="4275370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3</a:t>
            </a:fld>
            <a:endParaRPr lang="en-US"/>
          </a:p>
        </p:txBody>
      </p:sp>
    </p:spTree>
    <p:extLst>
      <p:ext uri="{BB962C8B-B14F-4D97-AF65-F5344CB8AC3E}">
        <p14:creationId xmlns:p14="http://schemas.microsoft.com/office/powerpoint/2010/main" val="29988371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Certain debts are not considered acquisition indebtedness. These include debts incurred in the performance of an exempt purpose, certain unrelated and excluded activities, and certain real property indebtedness. Exempt Purpose If 85% or more of the use of any property is substantially related to an organization’s exempt purposes, the property is not treated as debt-financed property. Related use does not include a use related solely to the organization’s need for income, or its use of the profits. </a:t>
            </a:r>
          </a:p>
          <a:p>
            <a:r>
              <a:rPr lang="en-US"/>
              <a:t>The </a:t>
            </a:r>
            <a:r>
              <a:rPr lang="en-US" dirty="0"/>
              <a:t>extent to which property is used for a particular purpose is determined based on all the facts, which may include a comparison of the time the property is used for exempt purposes with the total time the property is used, and a comparison of the part of the property that is used for exempt purposes with the part used for all </a:t>
            </a:r>
            <a:r>
              <a:rPr lang="en-US"/>
              <a:t>purposes.</a:t>
            </a:r>
          </a:p>
          <a:p>
            <a:r>
              <a:rPr lang="en-US"/>
              <a:t> </a:t>
            </a:r>
            <a:r>
              <a:rPr lang="en-US" dirty="0"/>
              <a:t>If less than 85% of the property’s use is for an organization’s exempt purposes, only that part of the property used to further the organization’s exempt purposes is not treated as debt-financed property</a:t>
            </a:r>
          </a:p>
        </p:txBody>
      </p:sp>
      <p:sp>
        <p:nvSpPr>
          <p:cNvPr id="4" name="Slide Number Placeholder 3"/>
          <p:cNvSpPr>
            <a:spLocks noGrp="1"/>
          </p:cNvSpPr>
          <p:nvPr>
            <p:ph type="sldNum" sz="quarter" idx="5"/>
          </p:nvPr>
        </p:nvSpPr>
        <p:spPr/>
        <p:txBody>
          <a:bodyPr/>
          <a:lstStyle/>
          <a:p>
            <a:fld id="{0251E3DA-796B-4642-8CB2-8A982C02A10D}" type="slidenum">
              <a:rPr lang="en-US" smtClean="0"/>
              <a:t>31</a:t>
            </a:fld>
            <a:endParaRPr lang="en-US"/>
          </a:p>
        </p:txBody>
      </p:sp>
    </p:spTree>
    <p:extLst>
      <p:ext uri="{BB962C8B-B14F-4D97-AF65-F5344CB8AC3E}">
        <p14:creationId xmlns:p14="http://schemas.microsoft.com/office/powerpoint/2010/main" val="21343701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32</a:t>
            </a:fld>
            <a:endParaRPr lang="en-US"/>
          </a:p>
        </p:txBody>
      </p:sp>
    </p:spTree>
    <p:extLst>
      <p:ext uri="{BB962C8B-B14F-4D97-AF65-F5344CB8AC3E}">
        <p14:creationId xmlns:p14="http://schemas.microsoft.com/office/powerpoint/2010/main" val="18831606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33</a:t>
            </a:fld>
            <a:endParaRPr lang="en-US"/>
          </a:p>
        </p:txBody>
      </p:sp>
    </p:spTree>
    <p:extLst>
      <p:ext uri="{BB962C8B-B14F-4D97-AF65-F5344CB8AC3E}">
        <p14:creationId xmlns:p14="http://schemas.microsoft.com/office/powerpoint/2010/main" val="37604561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t>Economic benefit provided to a disqualified person</a:t>
            </a:r>
          </a:p>
          <a:p>
            <a:pPr defTabSz="942289">
              <a:defRPr/>
            </a:pPr>
            <a:r>
              <a:rPr lang="en-US" dirty="0"/>
              <a:t>Penalties can go up to 200% for personal benefit if the individual fails to return the property or funds (IRS audit)</a:t>
            </a:r>
          </a:p>
          <a:p>
            <a:pPr defTabSz="942289">
              <a:defRPr/>
            </a:pPr>
            <a:endParaRPr lang="en-US" dirty="0"/>
          </a:p>
          <a:p>
            <a:pPr defTabSz="942289">
              <a:defRPr/>
            </a:pPr>
            <a:endParaRPr lang="en-US" dirty="0"/>
          </a:p>
          <a:p>
            <a:r>
              <a:rPr lang="en-US" dirty="0"/>
              <a:t>I.R.C. § 4958 imposes an excise tax equal to 25% of each excess benefit transaction between an applicable tax-exempt organization and a disqualified person (200% if not corrected).</a:t>
            </a:r>
          </a:p>
          <a:p>
            <a:r>
              <a:rPr lang="en-US" dirty="0"/>
              <a:t> The disqualified person who benefited from the transaction is liable for the tax. In addition, an excise tax equal to 10% of the excess benefit is imposed on an organization manager who knowingly participated in an excess benefit transaction, unless such participation was not willful and was due to reasonable cause. The excise tax on a manager for any one excess benefit cannot exceed $20,000.</a:t>
            </a:r>
          </a:p>
          <a:p>
            <a:r>
              <a:rPr lang="en-US" dirty="0"/>
              <a:t> An excess benefit transaction is a transaction in which an applicable tax-exempt organization provides an economic benefit (directly or indirectly) </a:t>
            </a:r>
          </a:p>
        </p:txBody>
      </p:sp>
      <p:sp>
        <p:nvSpPr>
          <p:cNvPr id="4" name="Slide Number Placeholder 3"/>
          <p:cNvSpPr>
            <a:spLocks noGrp="1"/>
          </p:cNvSpPr>
          <p:nvPr>
            <p:ph type="sldNum" sz="quarter" idx="5"/>
          </p:nvPr>
        </p:nvSpPr>
        <p:spPr/>
        <p:txBody>
          <a:bodyPr/>
          <a:lstStyle/>
          <a:p>
            <a:fld id="{0251E3DA-796B-4642-8CB2-8A982C02A10D}" type="slidenum">
              <a:rPr lang="en-US" smtClean="0"/>
              <a:t>34</a:t>
            </a:fld>
            <a:endParaRPr lang="en-US"/>
          </a:p>
        </p:txBody>
      </p:sp>
    </p:spTree>
    <p:extLst>
      <p:ext uri="{BB962C8B-B14F-4D97-AF65-F5344CB8AC3E}">
        <p14:creationId xmlns:p14="http://schemas.microsoft.com/office/powerpoint/2010/main" val="6634692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Definition of a minister:  A minister is a duly ordained, commissioned, or licensed minister of a church; or a member of a religious order who carries on a trade or business performing services in the exercise of his or  her ministry. </a:t>
            </a:r>
          </a:p>
          <a:p>
            <a:endParaRPr lang="en-US" dirty="0"/>
          </a:p>
          <a:p>
            <a:r>
              <a:rPr lang="en-US" dirty="0"/>
              <a:t>Such ministerial services include the ministration of sacerdotal functions and the conduct of religious worship; and the control, conduct, and maintenance of religious organizations. </a:t>
            </a:r>
          </a:p>
          <a:p>
            <a:endParaRPr lang="en-US" dirty="0"/>
          </a:p>
          <a:p>
            <a:r>
              <a:rPr lang="en-US" dirty="0"/>
              <a:t>Whether services performed by a minister constitute the conduct of religious worship or the ministration of sacerdotal functions depends on the tenets and practices of the particular religious body constituting the church or church denomination </a:t>
            </a:r>
          </a:p>
        </p:txBody>
      </p:sp>
      <p:sp>
        <p:nvSpPr>
          <p:cNvPr id="4" name="Slide Number Placeholder 3"/>
          <p:cNvSpPr>
            <a:spLocks noGrp="1"/>
          </p:cNvSpPr>
          <p:nvPr>
            <p:ph type="sldNum" sz="quarter" idx="5"/>
          </p:nvPr>
        </p:nvSpPr>
        <p:spPr/>
        <p:txBody>
          <a:bodyPr/>
          <a:lstStyle/>
          <a:p>
            <a:fld id="{0251E3DA-796B-4642-8CB2-8A982C02A10D}" type="slidenum">
              <a:rPr lang="en-US" smtClean="0"/>
              <a:t>35</a:t>
            </a:fld>
            <a:endParaRPr lang="en-US"/>
          </a:p>
        </p:txBody>
      </p:sp>
    </p:spTree>
    <p:extLst>
      <p:ext uri="{BB962C8B-B14F-4D97-AF65-F5344CB8AC3E}">
        <p14:creationId xmlns:p14="http://schemas.microsoft.com/office/powerpoint/2010/main" val="6918327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minister is subject to income tax on all earnings.</a:t>
            </a:r>
          </a:p>
          <a:p>
            <a:endParaRPr lang="en-US" dirty="0"/>
          </a:p>
          <a:p>
            <a:r>
              <a:rPr lang="en-US" dirty="0"/>
              <a:t>This includes: Wages; offerings; and fees for performing marriages, baptisms, funerals, and other services. </a:t>
            </a:r>
          </a:p>
          <a:p>
            <a:r>
              <a:rPr lang="en-US" dirty="0"/>
              <a:t>I had a case once where the pastor of a very large church failed to report thousands of dollars of income – he claimed that the congelation through $$$ at him during services as gifts…. </a:t>
            </a:r>
          </a:p>
          <a:p>
            <a:endParaRPr lang="en-US" dirty="0"/>
          </a:p>
          <a:p>
            <a:r>
              <a:rPr lang="en-US" dirty="0"/>
              <a:t>A minister may not be subject to income tax on a housing allowance, which is discussed later. </a:t>
            </a:r>
          </a:p>
          <a:p>
            <a:r>
              <a:rPr lang="en-US" dirty="0"/>
              <a:t>Also</a:t>
            </a:r>
            <a:r>
              <a:rPr lang="en-US" b="1" dirty="0"/>
              <a:t>, the minister’s earnings are subject to income tax regardless of whether the minister is an employee or is self-employed. </a:t>
            </a:r>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36</a:t>
            </a:fld>
            <a:endParaRPr lang="en-US"/>
          </a:p>
        </p:txBody>
      </p:sp>
    </p:spTree>
    <p:extLst>
      <p:ext uri="{BB962C8B-B14F-4D97-AF65-F5344CB8AC3E}">
        <p14:creationId xmlns:p14="http://schemas.microsoft.com/office/powerpoint/2010/main" val="3904780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minister is subject to income tax </a:t>
            </a:r>
            <a:r>
              <a:rPr lang="en-US" b="1" dirty="0"/>
              <a:t>on all earnings. </a:t>
            </a:r>
          </a:p>
          <a:p>
            <a:r>
              <a:rPr lang="en-US" dirty="0"/>
              <a:t>Earnings include wages; offerings; and fees for performing marriages, baptisms, funerals, and other services. </a:t>
            </a:r>
          </a:p>
          <a:p>
            <a:endParaRPr lang="en-US" dirty="0"/>
          </a:p>
          <a:p>
            <a:r>
              <a:rPr lang="en-US" dirty="0"/>
              <a:t>Under SECA rules, a minister files Sched SE and pays both halves of ETs </a:t>
            </a:r>
          </a:p>
          <a:p>
            <a:r>
              <a:rPr lang="en-US" dirty="0"/>
              <a:t> </a:t>
            </a:r>
          </a:p>
        </p:txBody>
      </p:sp>
      <p:sp>
        <p:nvSpPr>
          <p:cNvPr id="4" name="Slide Number Placeholder 3"/>
          <p:cNvSpPr>
            <a:spLocks noGrp="1"/>
          </p:cNvSpPr>
          <p:nvPr>
            <p:ph type="sldNum" sz="quarter" idx="5"/>
          </p:nvPr>
        </p:nvSpPr>
        <p:spPr/>
        <p:txBody>
          <a:bodyPr/>
          <a:lstStyle/>
          <a:p>
            <a:fld id="{0251E3DA-796B-4642-8CB2-8A982C02A10D}" type="slidenum">
              <a:rPr lang="en-US" smtClean="0"/>
              <a:t>37</a:t>
            </a:fld>
            <a:endParaRPr lang="en-US"/>
          </a:p>
        </p:txBody>
      </p:sp>
    </p:spTree>
    <p:extLst>
      <p:ext uri="{BB962C8B-B14F-4D97-AF65-F5344CB8AC3E}">
        <p14:creationId xmlns:p14="http://schemas.microsoft.com/office/powerpoint/2010/main" val="39782683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 2,20 Barbara Bailey had $2,800 in ministerial earnings in 2021, her first year in the ministry. </a:t>
            </a:r>
          </a:p>
          <a:p>
            <a:r>
              <a:rPr lang="en-US" dirty="0"/>
              <a:t>She returned to school full-time in 2022, and had no ministerial income in 2022, 2023, or 2024. In 2025, she earned $12,500 from her ministry duties. </a:t>
            </a:r>
          </a:p>
          <a:p>
            <a:endParaRPr lang="en-US" dirty="0"/>
          </a:p>
          <a:p>
            <a:r>
              <a:rPr lang="en-US" dirty="0"/>
              <a:t>She must file her request for the exemption from SE tax by the due date, including extensions, for her 2025 return. </a:t>
            </a:r>
          </a:p>
          <a:p>
            <a:r>
              <a:rPr lang="en-US" dirty="0"/>
              <a:t>If she does not receive IRS approval for the exemption by April 15, 2026, she must pay her 2025 SE tax by that date. </a:t>
            </a:r>
          </a:p>
          <a:p>
            <a:endParaRPr lang="en-US" dirty="0"/>
          </a:p>
          <a:p>
            <a:r>
              <a:rPr lang="en-US" dirty="0"/>
              <a:t>Members of a religious order who have taken a vow of poverty are exempt from paying SE tax on earnings for ministerial services and do not need to request an exemption.</a:t>
            </a:r>
          </a:p>
          <a:p>
            <a:r>
              <a:rPr lang="en-US" dirty="0"/>
              <a:t>However, the religious order may elect social security coverage by filing Form SS-16, Certificate of Election of Coverage. </a:t>
            </a:r>
          </a:p>
          <a:p>
            <a:r>
              <a:rPr lang="en-US" dirty="0"/>
              <a:t>If the election is made, the religious order pays both the employer’s and employee’s share of the tax. </a:t>
            </a:r>
          </a:p>
        </p:txBody>
      </p:sp>
      <p:sp>
        <p:nvSpPr>
          <p:cNvPr id="4" name="Slide Number Placeholder 3"/>
          <p:cNvSpPr>
            <a:spLocks noGrp="1"/>
          </p:cNvSpPr>
          <p:nvPr>
            <p:ph type="sldNum" sz="quarter" idx="5"/>
          </p:nvPr>
        </p:nvSpPr>
        <p:spPr/>
        <p:txBody>
          <a:bodyPr/>
          <a:lstStyle/>
          <a:p>
            <a:fld id="{0251E3DA-796B-4642-8CB2-8A982C02A10D}" type="slidenum">
              <a:rPr lang="en-US" smtClean="0"/>
              <a:t>38</a:t>
            </a:fld>
            <a:endParaRPr lang="en-US"/>
          </a:p>
        </p:txBody>
      </p:sp>
    </p:spTree>
    <p:extLst>
      <p:ext uri="{BB962C8B-B14F-4D97-AF65-F5344CB8AC3E}">
        <p14:creationId xmlns:p14="http://schemas.microsoft.com/office/powerpoint/2010/main" val="33577207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Churches and qualified church-controlled organizations that are opposed for religious reasons to the payment of social security and Medicare taxes may elect to exclude their employees from FICA coverage.  </a:t>
            </a:r>
          </a:p>
          <a:p>
            <a:r>
              <a:rPr lang="en-US" dirty="0"/>
              <a:t>They make this election by filing Form 8274</a:t>
            </a:r>
          </a:p>
          <a:p>
            <a:endParaRPr lang="en-US" dirty="0"/>
          </a:p>
          <a:p>
            <a:r>
              <a:rPr lang="en-US" dirty="0"/>
              <a:t>An employer that makes this election does not pay the employer’s portion of the FICA taxes or withhold the employee’s portion of FICA taxes. </a:t>
            </a:r>
          </a:p>
          <a:p>
            <a:r>
              <a:rPr lang="en-US" dirty="0"/>
              <a:t>The employee’s wages are subject to SECA, and the employee must pay SE tax on his or her wages. if the employee is a member of a recognized religious sect or division and works for a church that does not pay the employer’s part of the social security tax on wages, the employee may apply for an exemption from social security and Medicare tax (but not income tax).</a:t>
            </a:r>
          </a:p>
          <a:p>
            <a:endParaRPr lang="en-US" dirty="0"/>
          </a:p>
          <a:p>
            <a:r>
              <a:rPr lang="en-US" dirty="0"/>
              <a:t>There is a great table on page 71 Figure 2.2 that provides you a roadmap as to how is subject to FICA or SECA</a:t>
            </a:r>
          </a:p>
        </p:txBody>
      </p:sp>
      <p:sp>
        <p:nvSpPr>
          <p:cNvPr id="4" name="Slide Number Placeholder 3"/>
          <p:cNvSpPr>
            <a:spLocks noGrp="1"/>
          </p:cNvSpPr>
          <p:nvPr>
            <p:ph type="sldNum" sz="quarter" idx="5"/>
          </p:nvPr>
        </p:nvSpPr>
        <p:spPr/>
        <p:txBody>
          <a:bodyPr/>
          <a:lstStyle/>
          <a:p>
            <a:fld id="{0251E3DA-796B-4642-8CB2-8A982C02A10D}" type="slidenum">
              <a:rPr lang="en-US" smtClean="0"/>
              <a:t>39</a:t>
            </a:fld>
            <a:endParaRPr lang="en-US"/>
          </a:p>
        </p:txBody>
      </p:sp>
    </p:spTree>
    <p:extLst>
      <p:ext uri="{BB962C8B-B14F-4D97-AF65-F5344CB8AC3E}">
        <p14:creationId xmlns:p14="http://schemas.microsoft.com/office/powerpoint/2010/main" val="2771785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IRS has lost multiple cases on this issues and has basically given up the issues.    That said, be reasonable.   100% of a minister’s salary should not be allocated to the housing allowance.</a:t>
            </a:r>
          </a:p>
        </p:txBody>
      </p:sp>
      <p:sp>
        <p:nvSpPr>
          <p:cNvPr id="4" name="Slide Number Placeholder 3"/>
          <p:cNvSpPr>
            <a:spLocks noGrp="1"/>
          </p:cNvSpPr>
          <p:nvPr>
            <p:ph type="sldNum" sz="quarter" idx="5"/>
          </p:nvPr>
        </p:nvSpPr>
        <p:spPr/>
        <p:txBody>
          <a:bodyPr/>
          <a:lstStyle/>
          <a:p>
            <a:fld id="{0251E3DA-796B-4642-8CB2-8A982C02A10D}" type="slidenum">
              <a:rPr lang="en-US" smtClean="0"/>
              <a:t>40</a:t>
            </a:fld>
            <a:endParaRPr lang="en-US"/>
          </a:p>
        </p:txBody>
      </p:sp>
    </p:spTree>
    <p:extLst>
      <p:ext uri="{BB962C8B-B14F-4D97-AF65-F5344CB8AC3E}">
        <p14:creationId xmlns:p14="http://schemas.microsoft.com/office/powerpoint/2010/main" val="2307645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IRS Pub1828, Tax Guide for Churches &amp; Religious Organizations</a:t>
            </a:r>
          </a:p>
          <a:p>
            <a:endParaRPr lang="en-US" dirty="0"/>
          </a:p>
          <a:p>
            <a:r>
              <a:rPr lang="en-US" dirty="0"/>
              <a:t>The term church is not specifically defined in the Internal Revenue Code� </a:t>
            </a:r>
          </a:p>
          <a:p>
            <a:endParaRPr lang="en-US" dirty="0"/>
          </a:p>
          <a:p>
            <a:r>
              <a:rPr lang="en-US" dirty="0"/>
              <a:t>The term is used generically as a place of worship, Church, mosques and synagogues� </a:t>
            </a:r>
          </a:p>
          <a:p>
            <a:r>
              <a:rPr lang="en-US" dirty="0"/>
              <a:t>Because special tax rules apply to churches, it is important to distinguish churches from other religious organizations� </a:t>
            </a:r>
          </a:p>
          <a:p>
            <a:endParaRPr lang="en-US" dirty="0"/>
          </a:p>
          <a:p>
            <a:r>
              <a:rPr lang="en-US" dirty="0"/>
              <a:t>When the IRS refers to religious organizations, it is not referring to churches or integrated auxiliaries� </a:t>
            </a:r>
          </a:p>
          <a:p>
            <a:endParaRPr lang="en-US" dirty="0"/>
          </a:p>
          <a:p>
            <a:r>
              <a:rPr lang="en-US" dirty="0"/>
              <a:t>Religious organizations that are not churches typically include nondenominational ministries, interdenominational and ecumenical organizations, and other entities whose principal purpose is the study or advancement of religion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4</a:t>
            </a:fld>
            <a:endParaRPr lang="en-US"/>
          </a:p>
        </p:txBody>
      </p:sp>
    </p:spTree>
    <p:extLst>
      <p:ext uri="{BB962C8B-B14F-4D97-AF65-F5344CB8AC3E}">
        <p14:creationId xmlns:p14="http://schemas.microsoft.com/office/powerpoint/2010/main" val="36242955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housing allowance should not be included in Box 1  but  is subject to ST tax</a:t>
            </a:r>
          </a:p>
          <a:p>
            <a:endParaRPr lang="en-US" dirty="0"/>
          </a:p>
          <a:p>
            <a:r>
              <a:rPr lang="en-US" dirty="0"/>
              <a:t>If the minister owns the home and receives a housing or rental allowance as part of his or her salary, the minister can exclude from gross income the smallest of</a:t>
            </a:r>
          </a:p>
          <a:p>
            <a:r>
              <a:rPr lang="en-US" dirty="0"/>
              <a:t> ■ the amount actually used to provide a home; </a:t>
            </a:r>
          </a:p>
          <a:p>
            <a:r>
              <a:rPr lang="en-US" dirty="0"/>
              <a:t>■ the amount officially designated as a rental allowance; or </a:t>
            </a:r>
          </a:p>
          <a:p>
            <a:r>
              <a:rPr lang="en-US" dirty="0"/>
              <a:t>■ the fair rental value of the home, including furnishings, utilities, garage, etc. The minister must include in gross income the amount of any rental allowance that is more than the smallest of</a:t>
            </a:r>
          </a:p>
          <a:p>
            <a:r>
              <a:rPr lang="en-US" dirty="0"/>
              <a:t> ■ a reasonable salary </a:t>
            </a:r>
          </a:p>
          <a:p>
            <a:r>
              <a:rPr lang="en-US" dirty="0"/>
              <a:t>■ the fair rental value of the home plus utilities, or </a:t>
            </a:r>
          </a:p>
          <a:p>
            <a:r>
              <a:rPr lang="en-US" dirty="0"/>
              <a:t>■ the amount actually used to provide a home. Excess housing allowance is an allowance in excess of a reasonable salary, the fair rental value of the home (including utilities), or the amount actually used to provide a home. </a:t>
            </a:r>
          </a:p>
          <a:p>
            <a:r>
              <a:rPr lang="en-US" dirty="0"/>
              <a:t>The minister must include excess housing allowance in gross income, and report that income as wages on Form 1040, U.S. Individual Income Tax Return, line 1.</a:t>
            </a:r>
          </a:p>
        </p:txBody>
      </p:sp>
      <p:sp>
        <p:nvSpPr>
          <p:cNvPr id="4" name="Slide Number Placeholder 3"/>
          <p:cNvSpPr>
            <a:spLocks noGrp="1"/>
          </p:cNvSpPr>
          <p:nvPr>
            <p:ph type="sldNum" sz="quarter" idx="5"/>
          </p:nvPr>
        </p:nvSpPr>
        <p:spPr/>
        <p:txBody>
          <a:bodyPr/>
          <a:lstStyle/>
          <a:p>
            <a:fld id="{0251E3DA-796B-4642-8CB2-8A982C02A10D}" type="slidenum">
              <a:rPr lang="en-US" smtClean="0"/>
              <a:t>41</a:t>
            </a:fld>
            <a:endParaRPr lang="en-US"/>
          </a:p>
        </p:txBody>
      </p:sp>
    </p:spTree>
    <p:extLst>
      <p:ext uri="{BB962C8B-B14F-4D97-AF65-F5344CB8AC3E}">
        <p14:creationId xmlns:p14="http://schemas.microsoft.com/office/powerpoint/2010/main" val="16902196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Temple Beth Israel pays Rabbi Abe Feldman a $1,000-per-month housing allowance, for a total of $12,000 per year. Rabbi Feldman is buying his house. His monthly mortgage payments and the utilities total $13,200 per year.</a:t>
            </a:r>
          </a:p>
          <a:p>
            <a:endParaRPr lang="en-US" dirty="0"/>
          </a:p>
          <a:p>
            <a:r>
              <a:rPr lang="en-US" dirty="0"/>
              <a:t> Real estate taxes and insurance are included in his mortgage payments. </a:t>
            </a:r>
          </a:p>
          <a:p>
            <a:r>
              <a:rPr lang="en-US" dirty="0"/>
              <a:t>The fair rental value of his home is $11,000 per year, including the furnishings and utilities. </a:t>
            </a:r>
          </a:p>
          <a:p>
            <a:endParaRPr lang="en-US" dirty="0"/>
          </a:p>
          <a:p>
            <a:r>
              <a:rPr lang="en-US" dirty="0"/>
              <a:t>Ex.    Rabbi Feldman can exclude $11,000 from his gross income, which is the smallest of the $12,000 allowance, the $13,200 actual cost, or the $11,000 fair rental value.</a:t>
            </a:r>
          </a:p>
          <a:p>
            <a:r>
              <a:rPr lang="en-US" dirty="0"/>
              <a:t> Rabbi Feldman must include the $1,000 ($12,000 – $11,000) excess housing allowance as wages in his gross income.</a:t>
            </a:r>
          </a:p>
          <a:p>
            <a:r>
              <a:rPr lang="en-US" dirty="0"/>
              <a:t> The full $12,000 housing allowance is included in Rabbi Feldman’s income for SE tax purposes</a:t>
            </a:r>
          </a:p>
        </p:txBody>
      </p:sp>
      <p:sp>
        <p:nvSpPr>
          <p:cNvPr id="4" name="Slide Number Placeholder 3"/>
          <p:cNvSpPr>
            <a:spLocks noGrp="1"/>
          </p:cNvSpPr>
          <p:nvPr>
            <p:ph type="sldNum" sz="quarter" idx="5"/>
          </p:nvPr>
        </p:nvSpPr>
        <p:spPr/>
        <p:txBody>
          <a:bodyPr/>
          <a:lstStyle/>
          <a:p>
            <a:fld id="{0251E3DA-796B-4642-8CB2-8A982C02A10D}" type="slidenum">
              <a:rPr lang="en-US" smtClean="0"/>
              <a:t>42</a:t>
            </a:fld>
            <a:endParaRPr lang="en-US"/>
          </a:p>
        </p:txBody>
      </p:sp>
    </p:spTree>
    <p:extLst>
      <p:ext uri="{BB962C8B-B14F-4D97-AF65-F5344CB8AC3E}">
        <p14:creationId xmlns:p14="http://schemas.microsoft.com/office/powerpoint/2010/main" val="677826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1. The IRS as a reasonable belief requirement before starting in inquiry it must provide the church with a written notice containing an explanation of its concerns </a:t>
            </a:r>
            <a:endParaRPr lang="en-US" dirty="0"/>
          </a:p>
          <a:p>
            <a:r>
              <a:rPr lang="en-CA" dirty="0"/>
              <a:t>2  the church has a reasonable period of time to furnish a written explanation to alleviate the IRS's concerns </a:t>
            </a:r>
            <a:endParaRPr lang="en-US" dirty="0"/>
          </a:p>
          <a:p>
            <a:r>
              <a:rPr lang="en-CA" dirty="0"/>
              <a:t>3. If the church fails to respond within a reasonable time where the information provided is not enough the IRS may issue a second notice informing the church of the need to examine its books and records </a:t>
            </a:r>
            <a:endParaRPr lang="en-US" dirty="0"/>
          </a:p>
          <a:p>
            <a:r>
              <a:rPr lang="en-CA" dirty="0"/>
              <a:t>4. The church may request a conference with the IRS official to discuss the IRS's concerns </a:t>
            </a:r>
            <a:endParaRPr lang="en-US" dirty="0"/>
          </a:p>
          <a:p>
            <a:r>
              <a:rPr lang="en-CA" dirty="0"/>
              <a:t>5. Generally, the examination of the churches books and records must be completed within two years from the date of the second notice </a:t>
            </a:r>
          </a:p>
          <a:p>
            <a:endParaRPr lang="en-CA" dirty="0"/>
          </a:p>
          <a:p>
            <a:r>
              <a:rPr lang="en-US" dirty="0"/>
              <a:t>Under I.R.C. § 7611, the IRS may begin a church tax inquiry only when the appropriate high-level Treasury official reasonably believes, based on facts and circumstances recorded in writing, that the organization</a:t>
            </a:r>
          </a:p>
          <a:p>
            <a:r>
              <a:rPr lang="en-US" dirty="0"/>
              <a:t> 1. may not qualify for tax exemption as a church; or</a:t>
            </a:r>
          </a:p>
          <a:p>
            <a:r>
              <a:rPr lang="en-US" dirty="0"/>
              <a:t> 2. may be carrying on an unrelated trade or business, or may be otherwise engaged in activities subject to tax</a:t>
            </a:r>
            <a:endParaRPr lang="en-CA" dirty="0"/>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43</a:t>
            </a:fld>
            <a:endParaRPr lang="en-US"/>
          </a:p>
        </p:txBody>
      </p:sp>
    </p:spTree>
    <p:extLst>
      <p:ext uri="{BB962C8B-B14F-4D97-AF65-F5344CB8AC3E}">
        <p14:creationId xmlns:p14="http://schemas.microsoft.com/office/powerpoint/2010/main" val="1324028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44</a:t>
            </a:fld>
            <a:endParaRPr lang="en-US"/>
          </a:p>
        </p:txBody>
      </p:sp>
    </p:spTree>
    <p:extLst>
      <p:ext uri="{BB962C8B-B14F-4D97-AF65-F5344CB8AC3E}">
        <p14:creationId xmlns:p14="http://schemas.microsoft.com/office/powerpoint/2010/main" val="134022503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45</a:t>
            </a:fld>
            <a:endParaRPr lang="en-US"/>
          </a:p>
        </p:txBody>
      </p:sp>
    </p:spTree>
    <p:extLst>
      <p:ext uri="{BB962C8B-B14F-4D97-AF65-F5344CB8AC3E}">
        <p14:creationId xmlns:p14="http://schemas.microsoft.com/office/powerpoint/2010/main" val="189969436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church inquiry and examination procedures described in section 7611 do not apply to the following: </a:t>
            </a:r>
          </a:p>
          <a:p>
            <a:pPr marL="235572" indent="-235572">
              <a:buAutoNum type="arabicPeriod"/>
            </a:pPr>
            <a:r>
              <a:rPr lang="en-US" dirty="0"/>
              <a:t>Any inquiry or examination relating to the tax liability of any person other than a church </a:t>
            </a:r>
          </a:p>
          <a:p>
            <a:pPr marL="235572" indent="-235572">
              <a:buAutoNum type="arabicPeriod"/>
            </a:pPr>
            <a:r>
              <a:rPr lang="en-US" dirty="0"/>
              <a:t>Any termination assessment or jeopardy assessment </a:t>
            </a:r>
          </a:p>
          <a:p>
            <a:pPr marL="235572" indent="-235572">
              <a:buAutoNum type="arabicPeriod"/>
            </a:pPr>
            <a:r>
              <a:rPr lang="en-US" dirty="0"/>
              <a:t>Any case involving a knowing failure to file a return or a willful attempt to defeat or evade tax (including a failure by the church to withhold or pay social security or other employment taxes or income tax required to be withheld from wages) </a:t>
            </a:r>
          </a:p>
          <a:p>
            <a:r>
              <a:rPr lang="en-US" dirty="0"/>
              <a:t>4.   Criminal investigations</a:t>
            </a:r>
          </a:p>
        </p:txBody>
      </p:sp>
      <p:sp>
        <p:nvSpPr>
          <p:cNvPr id="4" name="Slide Number Placeholder 3"/>
          <p:cNvSpPr>
            <a:spLocks noGrp="1"/>
          </p:cNvSpPr>
          <p:nvPr>
            <p:ph type="sldNum" sz="quarter" idx="5"/>
          </p:nvPr>
        </p:nvSpPr>
        <p:spPr/>
        <p:txBody>
          <a:bodyPr/>
          <a:lstStyle/>
          <a:p>
            <a:fld id="{0251E3DA-796B-4642-8CB2-8A982C02A10D}" type="slidenum">
              <a:rPr lang="en-US" smtClean="0"/>
              <a:t>46</a:t>
            </a:fld>
            <a:endParaRPr lang="en-US"/>
          </a:p>
        </p:txBody>
      </p:sp>
    </p:spTree>
    <p:extLst>
      <p:ext uri="{BB962C8B-B14F-4D97-AF65-F5344CB8AC3E}">
        <p14:creationId xmlns:p14="http://schemas.microsoft.com/office/powerpoint/2010/main" val="251341588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notice must explain the concerns that gave rise to the inquiry and the general subject matter of the inquiry. It must also include a general explanation of relevant administrative, constitutional, and statutory provisions, including the right to a conference. The first notice will generally request information to alleviate the concerns that gave rise to the inquiry.  </a:t>
            </a:r>
          </a:p>
          <a:p>
            <a:r>
              <a:rPr lang="en-US" dirty="0"/>
              <a:t>The IRS is not precluded from expanding its inquiry beyond the concerns expressed in the first notice if facts and circumstances subsequently come to its attention (including, where appropriate, an expansion of an unrelated business income inquiry to include</a:t>
            </a:r>
          </a:p>
          <a:p>
            <a:r>
              <a:rPr lang="en-US" dirty="0"/>
              <a:t>When an examination is conducted under section 7611, the IRS can examine church records or religious activities of a church only if, at least 15 days prior to the examination, the IRS gives written notice of the proposed examination to the church and to the appropriate Regional Counsel. This notice is in addition to the first notice previously provided to the church.</a:t>
            </a:r>
          </a:p>
          <a:p>
            <a:endParaRPr lang="en-US" dirty="0"/>
          </a:p>
          <a:p>
            <a:r>
              <a:rPr lang="en-US" dirty="0"/>
              <a:t>1. A copy of the first notice previously provided to the church   2. A description of the church records and activities to be examined    3. A copy of all documents that the IRS collected or prepared for use in the examination, and that are required to be disclosed under the Freedom of Information Act</a:t>
            </a:r>
          </a:p>
        </p:txBody>
      </p:sp>
      <p:sp>
        <p:nvSpPr>
          <p:cNvPr id="4" name="Slide Number Placeholder 3"/>
          <p:cNvSpPr>
            <a:spLocks noGrp="1"/>
          </p:cNvSpPr>
          <p:nvPr>
            <p:ph type="sldNum" sz="quarter" idx="5"/>
          </p:nvPr>
        </p:nvSpPr>
        <p:spPr/>
        <p:txBody>
          <a:bodyPr/>
          <a:lstStyle/>
          <a:p>
            <a:fld id="{0251E3DA-796B-4642-8CB2-8A982C02A10D}" type="slidenum">
              <a:rPr lang="en-US" smtClean="0"/>
              <a:t>47</a:t>
            </a:fld>
            <a:endParaRPr lang="en-US"/>
          </a:p>
        </p:txBody>
      </p:sp>
    </p:spTree>
    <p:extLst>
      <p:ext uri="{BB962C8B-B14F-4D97-AF65-F5344CB8AC3E}">
        <p14:creationId xmlns:p14="http://schemas.microsoft.com/office/powerpoint/2010/main" val="5902546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the IRS issues the second notice, the organization may request a conference. If the matters of concern that gave rise to the issuance of the examination notice are resolved at the conference, the IRS may determine that an examination is not necessary. </a:t>
            </a:r>
          </a:p>
          <a:p>
            <a:endParaRPr lang="en-US" dirty="0"/>
          </a:p>
          <a:p>
            <a:r>
              <a:rPr lang="en-US" dirty="0"/>
              <a:t>However, if the matters of concern are not resolved at the conference, or if the organization does not request a conference, the IRS will usually begin the examination. </a:t>
            </a:r>
          </a:p>
          <a:p>
            <a:endParaRPr lang="en-US" dirty="0"/>
          </a:p>
          <a:p>
            <a:r>
              <a:rPr lang="en-US" dirty="0"/>
              <a:t>The IRS will conduct the examination under its general examination procedures and the procedures of section 7611. </a:t>
            </a:r>
          </a:p>
        </p:txBody>
      </p:sp>
      <p:sp>
        <p:nvSpPr>
          <p:cNvPr id="4" name="Slide Number Placeholder 3"/>
          <p:cNvSpPr>
            <a:spLocks noGrp="1"/>
          </p:cNvSpPr>
          <p:nvPr>
            <p:ph type="sldNum" sz="quarter" idx="5"/>
          </p:nvPr>
        </p:nvSpPr>
        <p:spPr/>
        <p:txBody>
          <a:bodyPr/>
          <a:lstStyle/>
          <a:p>
            <a:fld id="{0251E3DA-796B-4642-8CB2-8A982C02A10D}" type="slidenum">
              <a:rPr lang="en-US" smtClean="0"/>
              <a:t>48</a:t>
            </a:fld>
            <a:endParaRPr lang="en-US"/>
          </a:p>
        </p:txBody>
      </p:sp>
    </p:spTree>
    <p:extLst>
      <p:ext uri="{BB962C8B-B14F-4D97-AF65-F5344CB8AC3E}">
        <p14:creationId xmlns:p14="http://schemas.microsoft.com/office/powerpoint/2010/main" val="15689944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Pursuant to section 7611(d), the Regional Counsel must approve, in writing, certain final determinations that are within the scope of section 7611 and adversely affect tax-exempt status or increase any tax liability. </a:t>
            </a:r>
          </a:p>
          <a:p>
            <a:r>
              <a:rPr lang="en-US" dirty="0"/>
              <a:t>Regional Counsel will review and approve:</a:t>
            </a:r>
          </a:p>
          <a:p>
            <a:r>
              <a:rPr lang="en-US" dirty="0"/>
              <a:t> ■ a determination that an organization is not entitled to tax-exempt status; </a:t>
            </a:r>
          </a:p>
          <a:p>
            <a:r>
              <a:rPr lang="en-US" dirty="0"/>
              <a:t>a determination that an organization is not entitled to receive tax deductible contributions; or</a:t>
            </a:r>
          </a:p>
          <a:p>
            <a:r>
              <a:rPr lang="en-US" dirty="0"/>
              <a:t> ■ the issuance of a notice of tax deficiency to a church arising out of an inquiry or examination or, in cases where deficiency procedures are inapplicable, the assessment of any underpayment of tax by the church arising out of an inquiry or examination. </a:t>
            </a:r>
          </a:p>
        </p:txBody>
      </p:sp>
      <p:sp>
        <p:nvSpPr>
          <p:cNvPr id="4" name="Slide Number Placeholder 3"/>
          <p:cNvSpPr>
            <a:spLocks noGrp="1"/>
          </p:cNvSpPr>
          <p:nvPr>
            <p:ph type="sldNum" sz="quarter" idx="5"/>
          </p:nvPr>
        </p:nvSpPr>
        <p:spPr/>
        <p:txBody>
          <a:bodyPr/>
          <a:lstStyle/>
          <a:p>
            <a:fld id="{0251E3DA-796B-4642-8CB2-8A982C02A10D}" type="slidenum">
              <a:rPr lang="en-US" smtClean="0"/>
              <a:t>49</a:t>
            </a:fld>
            <a:endParaRPr lang="en-US"/>
          </a:p>
        </p:txBody>
      </p:sp>
    </p:spTree>
    <p:extLst>
      <p:ext uri="{BB962C8B-B14F-4D97-AF65-F5344CB8AC3E}">
        <p14:creationId xmlns:p14="http://schemas.microsoft.com/office/powerpoint/2010/main" val="35001383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Special limitation periods apply to the assessment and collection of church tax liabilities. The limitation period that applies depends on the reason for the liability. </a:t>
            </a:r>
          </a:p>
        </p:txBody>
      </p:sp>
      <p:sp>
        <p:nvSpPr>
          <p:cNvPr id="4" name="Slide Number Placeholder 3"/>
          <p:cNvSpPr>
            <a:spLocks noGrp="1"/>
          </p:cNvSpPr>
          <p:nvPr>
            <p:ph type="sldNum" sz="quarter" idx="5"/>
          </p:nvPr>
        </p:nvSpPr>
        <p:spPr/>
        <p:txBody>
          <a:bodyPr/>
          <a:lstStyle/>
          <a:p>
            <a:fld id="{0251E3DA-796B-4642-8CB2-8A982C02A10D}" type="slidenum">
              <a:rPr lang="en-US" smtClean="0"/>
              <a:t>50</a:t>
            </a:fld>
            <a:endParaRPr lang="en-US"/>
          </a:p>
        </p:txBody>
      </p:sp>
    </p:spTree>
    <p:extLst>
      <p:ext uri="{BB962C8B-B14F-4D97-AF65-F5344CB8AC3E}">
        <p14:creationId xmlns:p14="http://schemas.microsoft.com/office/powerpoint/2010/main" val="930497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5</a:t>
            </a:fld>
            <a:endParaRPr lang="en-US"/>
          </a:p>
        </p:txBody>
      </p:sp>
    </p:spTree>
    <p:extLst>
      <p:ext uri="{BB962C8B-B14F-4D97-AF65-F5344CB8AC3E}">
        <p14:creationId xmlns:p14="http://schemas.microsoft.com/office/powerpoint/2010/main" val="209326263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51</a:t>
            </a:fld>
            <a:endParaRPr lang="en-US"/>
          </a:p>
        </p:txBody>
      </p:sp>
    </p:spTree>
    <p:extLst>
      <p:ext uri="{BB962C8B-B14F-4D97-AF65-F5344CB8AC3E}">
        <p14:creationId xmlns:p14="http://schemas.microsoft.com/office/powerpoint/2010/main" val="37839921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church tax examination regarding the revocation of tax-exempt status, the IRS can generally assess tax (other than the tax on UBTI) or begin a court collection proceeding without assessment, only for the 3 most recently completed tax years before the date the IRS mailed the second notice to the church. </a:t>
            </a:r>
          </a:p>
          <a:p>
            <a:endParaRPr lang="en-US" dirty="0"/>
          </a:p>
          <a:p>
            <a:r>
              <a:rPr lang="en-US" dirty="0"/>
              <a:t>If an organization is not a church that is exempt from tax under I.R.C. § 501(a) for any of the 3 years in that 3-year period, then the period of assessment applies to the 6 most recently completed tax years before the second </a:t>
            </a:r>
          </a:p>
        </p:txBody>
      </p:sp>
      <p:sp>
        <p:nvSpPr>
          <p:cNvPr id="4" name="Slide Number Placeholder 3"/>
          <p:cNvSpPr>
            <a:spLocks noGrp="1"/>
          </p:cNvSpPr>
          <p:nvPr>
            <p:ph type="sldNum" sz="quarter" idx="5"/>
          </p:nvPr>
        </p:nvSpPr>
        <p:spPr/>
        <p:txBody>
          <a:bodyPr/>
          <a:lstStyle/>
          <a:p>
            <a:fld id="{0251E3DA-796B-4642-8CB2-8A982C02A10D}" type="slidenum">
              <a:rPr lang="en-US" smtClean="0"/>
              <a:t>52</a:t>
            </a:fld>
            <a:endParaRPr lang="en-US"/>
          </a:p>
        </p:txBody>
      </p:sp>
    </p:spTree>
    <p:extLst>
      <p:ext uri="{BB962C8B-B14F-4D97-AF65-F5344CB8AC3E}">
        <p14:creationId xmlns:p14="http://schemas.microsoft.com/office/powerpoint/2010/main" val="308199928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51E3DA-796B-4642-8CB2-8A982C02A10D}" type="slidenum">
              <a:rPr lang="en-US" smtClean="0"/>
              <a:t>53</a:t>
            </a:fld>
            <a:endParaRPr lang="en-US"/>
          </a:p>
        </p:txBody>
      </p:sp>
    </p:spTree>
    <p:extLst>
      <p:ext uri="{BB962C8B-B14F-4D97-AF65-F5344CB8AC3E}">
        <p14:creationId xmlns:p14="http://schemas.microsoft.com/office/powerpoint/2010/main" val="1159157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qualify for tax exemption, the church or religious organization must be organized under state law as a corporation, unincorporated association, or trust.</a:t>
            </a:r>
          </a:p>
          <a:p>
            <a:endParaRPr lang="en-US" dirty="0"/>
          </a:p>
          <a:p>
            <a:r>
              <a:rPr lang="en-US" dirty="0"/>
              <a:t>Be careful of using an LLC – sole member has to be an exempt entity (not a person)</a:t>
            </a:r>
          </a:p>
          <a:p>
            <a:r>
              <a:rPr lang="en-US" dirty="0"/>
              <a:t>Other issues : what I happens if a dissolution – can’t be to an individual</a:t>
            </a:r>
          </a:p>
        </p:txBody>
      </p:sp>
      <p:sp>
        <p:nvSpPr>
          <p:cNvPr id="4" name="Slide Number Placeholder 3"/>
          <p:cNvSpPr>
            <a:spLocks noGrp="1"/>
          </p:cNvSpPr>
          <p:nvPr>
            <p:ph type="sldNum" sz="quarter" idx="5"/>
          </p:nvPr>
        </p:nvSpPr>
        <p:spPr/>
        <p:txBody>
          <a:bodyPr/>
          <a:lstStyle/>
          <a:p>
            <a:fld id="{0251E3DA-796B-4642-8CB2-8A982C02A10D}" type="slidenum">
              <a:rPr lang="en-US" smtClean="0"/>
              <a:t>6</a:t>
            </a:fld>
            <a:endParaRPr lang="en-US"/>
          </a:p>
        </p:txBody>
      </p:sp>
    </p:spTree>
    <p:extLst>
      <p:ext uri="{BB962C8B-B14F-4D97-AF65-F5344CB8AC3E}">
        <p14:creationId xmlns:p14="http://schemas.microsoft.com/office/powerpoint/2010/main" val="3112368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Requirement 2 </a:t>
            </a:r>
          </a:p>
          <a:p>
            <a:endParaRPr lang="en-US" dirty="0"/>
          </a:p>
          <a:p>
            <a:r>
              <a:rPr lang="en-US" dirty="0"/>
              <a:t>If applying for recognition of exemption using Form 1023, Application for Recognition of Exemption Under Section 501(c)(3), the entity must submit a conformed copy of the articles of organization with the application for recognition of exemption�</a:t>
            </a:r>
          </a:p>
          <a:p>
            <a:endParaRPr lang="en-US" dirty="0"/>
          </a:p>
          <a:p>
            <a:r>
              <a:rPr lang="en-US" dirty="0"/>
              <a:t>An organization applying for exemption using Form 1023-EZ, (short Form), does not need to submit a copy of the articles of organization with its application� </a:t>
            </a:r>
          </a:p>
          <a:p>
            <a:endParaRPr lang="en-US" dirty="0"/>
          </a:p>
          <a:p>
            <a:r>
              <a:rPr lang="en-US" dirty="0"/>
              <a:t>they could be asked to provide a copy later as part of a compliance check or examination</a:t>
            </a:r>
          </a:p>
          <a:p>
            <a:endParaRPr lang="en-US" dirty="0"/>
          </a:p>
          <a:p>
            <a:r>
              <a:rPr lang="en-US" dirty="0"/>
              <a:t>Don’t use the incorrect Form 1023EZ</a:t>
            </a:r>
          </a:p>
        </p:txBody>
      </p:sp>
      <p:sp>
        <p:nvSpPr>
          <p:cNvPr id="4" name="Slide Number Placeholder 3"/>
          <p:cNvSpPr>
            <a:spLocks noGrp="1"/>
          </p:cNvSpPr>
          <p:nvPr>
            <p:ph type="sldNum" sz="quarter" idx="5"/>
          </p:nvPr>
        </p:nvSpPr>
        <p:spPr/>
        <p:txBody>
          <a:bodyPr/>
          <a:lstStyle/>
          <a:p>
            <a:fld id="{0251E3DA-796B-4642-8CB2-8A982C02A10D}" type="slidenum">
              <a:rPr lang="en-US" smtClean="0"/>
              <a:t>7</a:t>
            </a:fld>
            <a:endParaRPr lang="en-US"/>
          </a:p>
        </p:txBody>
      </p:sp>
    </p:spTree>
    <p:extLst>
      <p:ext uri="{BB962C8B-B14F-4D97-AF65-F5344CB8AC3E}">
        <p14:creationId xmlns:p14="http://schemas.microsoft.com/office/powerpoint/2010/main" val="1526329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Articles</a:t>
            </a:r>
            <a:r>
              <a:rPr lang="en-US" dirty="0"/>
              <a:t> need to define how the exempt purpose will be accomplished</a:t>
            </a:r>
          </a:p>
          <a:p>
            <a:r>
              <a:rPr lang="en-US" dirty="0"/>
              <a:t> In Ex 2.1 - A applicant’s articles of organization state that the corporation is formed exclusively for religious and charitable purposes within the meaning of section 501(c)(3).  The articles appropriately </a:t>
            </a:r>
            <a:r>
              <a:rPr lang="en-US" b="1" dirty="0"/>
              <a:t>limit the organization’s purposes</a:t>
            </a:r>
            <a:r>
              <a:rPr lang="en-US" dirty="0"/>
              <a:t>. </a:t>
            </a:r>
          </a:p>
          <a:p>
            <a:r>
              <a:rPr lang="en-US" dirty="0"/>
              <a:t>The corporation </a:t>
            </a:r>
            <a:r>
              <a:rPr lang="en-US" b="1" u="sng" dirty="0"/>
              <a:t>meets</a:t>
            </a:r>
            <a:r>
              <a:rPr lang="en-US" dirty="0"/>
              <a:t> the organizational test.</a:t>
            </a:r>
          </a:p>
          <a:p>
            <a:endParaRPr lang="en-US" dirty="0"/>
          </a:p>
          <a:p>
            <a:r>
              <a:rPr lang="en-US" dirty="0"/>
              <a:t>Now, in Ex 2.2 - A corporation’s articles of organization state that the corp. is formed </a:t>
            </a:r>
            <a:r>
              <a:rPr lang="en-US" u="sng" dirty="0"/>
              <a:t>exclusively for religious and charitable purposes</a:t>
            </a:r>
            <a:r>
              <a:rPr lang="en-US" dirty="0"/>
              <a:t> within the meaning of section 501(c)(3). </a:t>
            </a:r>
          </a:p>
          <a:p>
            <a:r>
              <a:rPr lang="en-US" dirty="0"/>
              <a:t>But, corporation’s articles also authorize it to engage in a manufacturing business and operate a social club.</a:t>
            </a:r>
          </a:p>
          <a:p>
            <a:r>
              <a:rPr lang="en-US" dirty="0"/>
              <a:t> The corporation </a:t>
            </a:r>
            <a:r>
              <a:rPr lang="en-US" b="1" dirty="0"/>
              <a:t>does not meet the organizational test.</a:t>
            </a:r>
          </a:p>
          <a:p>
            <a:endParaRPr lang="en-US" b="1" dirty="0"/>
          </a:p>
          <a:p>
            <a:r>
              <a:rPr lang="en-US" b="1" dirty="0"/>
              <a:t>Ex 2.3  </a:t>
            </a:r>
            <a:r>
              <a:rPr lang="en-US" dirty="0"/>
              <a:t>The articles state that the corporation is formed to foster the best interests of the people, and to further the common welfare and well-being of the community, without any limitation or provision restricting such purposes to accomplishment </a:t>
            </a:r>
            <a:r>
              <a:rPr lang="en-US" b="1" dirty="0"/>
              <a:t>only</a:t>
            </a:r>
            <a:r>
              <a:rPr lang="en-US" dirty="0"/>
              <a:t> in a religious or charitable manner. </a:t>
            </a:r>
          </a:p>
          <a:p>
            <a:r>
              <a:rPr lang="en-US" dirty="0"/>
              <a:t>The purposes </a:t>
            </a:r>
            <a:r>
              <a:rPr lang="en-US" b="1" dirty="0"/>
              <a:t>are not sufficiently limited </a:t>
            </a:r>
            <a:r>
              <a:rPr lang="en-US" dirty="0"/>
              <a:t>and do not meet the organizational test.  Much to broad…. Get help with the articles – attorney</a:t>
            </a:r>
          </a:p>
          <a:p>
            <a:endParaRPr lang="en-US" b="1" dirty="0"/>
          </a:p>
          <a:p>
            <a:endParaRPr lang="en-US" dirty="0"/>
          </a:p>
        </p:txBody>
      </p:sp>
      <p:sp>
        <p:nvSpPr>
          <p:cNvPr id="4" name="Slide Number Placeholder 3"/>
          <p:cNvSpPr>
            <a:spLocks noGrp="1"/>
          </p:cNvSpPr>
          <p:nvPr>
            <p:ph type="sldNum" sz="quarter" idx="5"/>
          </p:nvPr>
        </p:nvSpPr>
        <p:spPr/>
        <p:txBody>
          <a:bodyPr/>
          <a:lstStyle/>
          <a:p>
            <a:fld id="{0251E3DA-796B-4642-8CB2-8A982C02A10D}" type="slidenum">
              <a:rPr lang="en-US" smtClean="0"/>
              <a:t>8</a:t>
            </a:fld>
            <a:endParaRPr lang="en-US"/>
          </a:p>
        </p:txBody>
      </p:sp>
    </p:spTree>
    <p:extLst>
      <p:ext uri="{BB962C8B-B14F-4D97-AF65-F5344CB8AC3E}">
        <p14:creationId xmlns:p14="http://schemas.microsoft.com/office/powerpoint/2010/main" val="2498074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has changed here? – next slide</a:t>
            </a:r>
          </a:p>
        </p:txBody>
      </p:sp>
      <p:sp>
        <p:nvSpPr>
          <p:cNvPr id="4" name="Slide Number Placeholder 3"/>
          <p:cNvSpPr>
            <a:spLocks noGrp="1"/>
          </p:cNvSpPr>
          <p:nvPr>
            <p:ph type="sldNum" sz="quarter" idx="5"/>
          </p:nvPr>
        </p:nvSpPr>
        <p:spPr/>
        <p:txBody>
          <a:bodyPr/>
          <a:lstStyle/>
          <a:p>
            <a:fld id="{0251E3DA-796B-4642-8CB2-8A982C02A10D}" type="slidenum">
              <a:rPr lang="en-US" smtClean="0"/>
              <a:t>9</a:t>
            </a:fld>
            <a:endParaRPr lang="en-US"/>
          </a:p>
        </p:txBody>
      </p:sp>
    </p:spTree>
    <p:extLst>
      <p:ext uri="{BB962C8B-B14F-4D97-AF65-F5344CB8AC3E}">
        <p14:creationId xmlns:p14="http://schemas.microsoft.com/office/powerpoint/2010/main" val="3425947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8C0619-D065-4CFD-B31C-83196908443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32B3-F09F-42AC-8202-5C14003115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6152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8C0619-D065-4CFD-B31C-83196908443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2208033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8C0619-D065-4CFD-B31C-83196908443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358509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8C0619-D065-4CFD-B31C-83196908443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1909483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8C0619-D065-4CFD-B31C-831969084430}"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1D32B3-F09F-42AC-8202-5C14003115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136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8C0619-D065-4CFD-B31C-831969084430}"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3732112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8C0619-D065-4CFD-B31C-831969084430}"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1320231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8C0619-D065-4CFD-B31C-831969084430}"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1156292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B8C0619-D065-4CFD-B31C-831969084430}" type="datetimeFigureOut">
              <a:rPr lang="en-US" smtClean="0"/>
              <a:t>10/16/2025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285849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B8C0619-D065-4CFD-B31C-831969084430}" type="datetimeFigureOut">
              <a:rPr lang="en-US" smtClean="0"/>
              <a:t>10/16/2025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01D32B3-F09F-42AC-8202-5C14003115D0}" type="slidenum">
              <a:rPr lang="en-US" smtClean="0"/>
              <a:t>‹#›</a:t>
            </a:fld>
            <a:endParaRPr lang="en-US"/>
          </a:p>
        </p:txBody>
      </p:sp>
    </p:spTree>
    <p:extLst>
      <p:ext uri="{BB962C8B-B14F-4D97-AF65-F5344CB8AC3E}">
        <p14:creationId xmlns:p14="http://schemas.microsoft.com/office/powerpoint/2010/main" val="1999269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8C0619-D065-4CFD-B31C-831969084430}"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1D32B3-F09F-42AC-8202-5C14003115D0}" type="slidenum">
              <a:rPr lang="en-US" smtClean="0"/>
              <a:t>‹#›</a:t>
            </a:fld>
            <a:endParaRPr lang="en-US"/>
          </a:p>
        </p:txBody>
      </p:sp>
    </p:spTree>
    <p:extLst>
      <p:ext uri="{BB962C8B-B14F-4D97-AF65-F5344CB8AC3E}">
        <p14:creationId xmlns:p14="http://schemas.microsoft.com/office/powerpoint/2010/main" val="2547875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B8C0619-D065-4CFD-B31C-831969084430}" type="datetimeFigureOut">
              <a:rPr lang="en-US" smtClean="0"/>
              <a:t>10/16/2025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01D32B3-F09F-42AC-8202-5C14003115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5033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elements.envato.com/big-parking-lot-at-port-terminal-aerial-top-down-v-S9YB9KF"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7AEFB0-51F2-5449-996C-73382891D2F9}"/>
              </a:ext>
            </a:extLst>
          </p:cNvPr>
          <p:cNvSpPr>
            <a:spLocks noGrp="1"/>
          </p:cNvSpPr>
          <p:nvPr>
            <p:ph type="ctrTitle"/>
          </p:nvPr>
        </p:nvSpPr>
        <p:spPr>
          <a:xfrm>
            <a:off x="1066800" y="1250830"/>
            <a:ext cx="10058400" cy="2936259"/>
          </a:xfrm>
        </p:spPr>
        <p:txBody>
          <a:bodyPr>
            <a:normAutofit/>
          </a:bodyPr>
          <a:lstStyle/>
          <a:p>
            <a:r>
              <a:rPr lang="en-US" sz="6600" dirty="0"/>
              <a:t>2025 </a:t>
            </a:r>
            <a:br>
              <a:rPr lang="en-US" sz="6600" dirty="0"/>
            </a:br>
            <a:r>
              <a:rPr lang="en-US" sz="6600" dirty="0"/>
              <a:t>National Income Tax Workbook</a:t>
            </a:r>
          </a:p>
        </p:txBody>
      </p:sp>
      <p:sp>
        <p:nvSpPr>
          <p:cNvPr id="5" name="Subtitle 4">
            <a:extLst>
              <a:ext uri="{FF2B5EF4-FFF2-40B4-BE49-F238E27FC236}">
                <a16:creationId xmlns:a16="http://schemas.microsoft.com/office/drawing/2014/main" id="{B0F6D6CF-8D73-6643-A348-53AAE29FD1C2}"/>
              </a:ext>
            </a:extLst>
          </p:cNvPr>
          <p:cNvSpPr>
            <a:spLocks noGrp="1"/>
          </p:cNvSpPr>
          <p:nvPr>
            <p:ph type="subTitle" idx="1"/>
          </p:nvPr>
        </p:nvSpPr>
        <p:spPr>
          <a:xfrm>
            <a:off x="1100051" y="4645152"/>
            <a:ext cx="6266907" cy="1143000"/>
          </a:xfrm>
        </p:spPr>
        <p:txBody>
          <a:bodyPr>
            <a:normAutofit/>
          </a:bodyPr>
          <a:lstStyle/>
          <a:p>
            <a:r>
              <a:rPr lang="en-US" dirty="0"/>
              <a:t>Chapter 2: </a:t>
            </a:r>
          </a:p>
          <a:p>
            <a:r>
              <a:rPr lang="en-US" dirty="0"/>
              <a:t>RELIGIOUS organization tax issues</a:t>
            </a:r>
          </a:p>
        </p:txBody>
      </p:sp>
      <p:pic>
        <p:nvPicPr>
          <p:cNvPr id="9" name="Picture 8" descr="A dog standing in a room&#10;&#10;Description automatically generated">
            <a:extLst>
              <a:ext uri="{FF2B5EF4-FFF2-40B4-BE49-F238E27FC236}">
                <a16:creationId xmlns:a16="http://schemas.microsoft.com/office/drawing/2014/main" id="{493756DD-FBEB-4BA7-B48B-364AA52B5F81}"/>
              </a:ext>
            </a:extLst>
          </p:cNvPr>
          <p:cNvPicPr>
            <a:picLocks noChangeAspect="1"/>
          </p:cNvPicPr>
          <p:nvPr/>
        </p:nvPicPr>
        <p:blipFill>
          <a:blip r:embed="rId3"/>
          <a:stretch>
            <a:fillRect/>
          </a:stretch>
        </p:blipFill>
        <p:spPr>
          <a:xfrm>
            <a:off x="7203056" y="3818635"/>
            <a:ext cx="3286665" cy="1536422"/>
          </a:xfrm>
          <a:prstGeom prst="rect">
            <a:avLst/>
          </a:prstGeom>
        </p:spPr>
      </p:pic>
      <p:sp>
        <p:nvSpPr>
          <p:cNvPr id="2" name="Slide Number Placeholder 1">
            <a:extLst>
              <a:ext uri="{FF2B5EF4-FFF2-40B4-BE49-F238E27FC236}">
                <a16:creationId xmlns:a16="http://schemas.microsoft.com/office/drawing/2014/main" id="{611678E3-237D-4EAD-4347-63F4EE02C19B}"/>
              </a:ext>
            </a:extLst>
          </p:cNvPr>
          <p:cNvSpPr>
            <a:spLocks noGrp="1"/>
          </p:cNvSpPr>
          <p:nvPr>
            <p:ph type="sldNum" sz="quarter" idx="12"/>
          </p:nvPr>
        </p:nvSpPr>
        <p:spPr/>
        <p:txBody>
          <a:bodyPr/>
          <a:lstStyle/>
          <a:p>
            <a:fld id="{3A98EE3D-8CD1-4C3F-BD1C-C98C9596463C}" type="slidenum">
              <a:rPr lang="en-US" noProof="0" smtClean="0"/>
              <a:pPr/>
              <a:t>1</a:t>
            </a:fld>
            <a:endParaRPr lang="en-US" noProof="0" dirty="0"/>
          </a:p>
        </p:txBody>
      </p:sp>
    </p:spTree>
    <p:extLst>
      <p:ext uri="{BB962C8B-B14F-4D97-AF65-F5344CB8AC3E}">
        <p14:creationId xmlns:p14="http://schemas.microsoft.com/office/powerpoint/2010/main" val="1833365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EB881-6DBF-DDE2-8422-F1F90582DF40}"/>
              </a:ext>
            </a:extLst>
          </p:cNvPr>
          <p:cNvSpPr>
            <a:spLocks noGrp="1"/>
          </p:cNvSpPr>
          <p:nvPr>
            <p:ph type="title"/>
          </p:nvPr>
        </p:nvSpPr>
        <p:spPr/>
        <p:txBody>
          <a:bodyPr/>
          <a:lstStyle/>
          <a:p>
            <a:pPr algn="ctr"/>
            <a:r>
              <a:rPr lang="en-US" dirty="0"/>
              <a:t>Recent Changes                      NIB</a:t>
            </a:r>
          </a:p>
        </p:txBody>
      </p:sp>
      <p:sp>
        <p:nvSpPr>
          <p:cNvPr id="3" name="Content Placeholder 2">
            <a:extLst>
              <a:ext uri="{FF2B5EF4-FFF2-40B4-BE49-F238E27FC236}">
                <a16:creationId xmlns:a16="http://schemas.microsoft.com/office/drawing/2014/main" id="{5DAB8212-193D-18B0-0D71-EF3AD04A85C7}"/>
              </a:ext>
            </a:extLst>
          </p:cNvPr>
          <p:cNvSpPr>
            <a:spLocks noGrp="1"/>
          </p:cNvSpPr>
          <p:nvPr>
            <p:ph idx="1"/>
          </p:nvPr>
        </p:nvSpPr>
        <p:spPr/>
        <p:txBody>
          <a:bodyPr>
            <a:noAutofit/>
          </a:bodyPr>
          <a:lstStyle/>
          <a:p>
            <a:r>
              <a:rPr lang="en-US" sz="2800" b="1" dirty="0"/>
              <a:t>Based on a law suite – Freedom of speech issue</a:t>
            </a:r>
          </a:p>
          <a:p>
            <a:r>
              <a:rPr lang="en-US" sz="2800" b="1" dirty="0"/>
              <a:t>Interpretation of the Johnson Amendment </a:t>
            </a:r>
            <a:r>
              <a:rPr lang="en-CA" sz="2800" b="1" dirty="0"/>
              <a:t>Now allows houses of worship to endorse or oppose political candidates in connection with religious services.    Previously the Johnson amendment had been interpreted as an absolute prohibition on all political campaign activities for churches and other 501-C3 entities. </a:t>
            </a:r>
          </a:p>
          <a:p>
            <a:r>
              <a:rPr lang="en-CA" sz="2800" b="1" dirty="0"/>
              <a:t>These changes do not extend to other 501-C3 organizations such as secular charities, educational groups and advocate organizations which are still subject to the full restrictions. </a:t>
            </a:r>
            <a:endParaRPr lang="en-US" sz="2800" b="1" dirty="0"/>
          </a:p>
        </p:txBody>
      </p:sp>
    </p:spTree>
    <p:extLst>
      <p:ext uri="{BB962C8B-B14F-4D97-AF65-F5344CB8AC3E}">
        <p14:creationId xmlns:p14="http://schemas.microsoft.com/office/powerpoint/2010/main" val="1065604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73725-6935-AFDE-6640-CAA6CF28C6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5023A-7B43-86DB-9058-5D253CC0AA93}"/>
              </a:ext>
            </a:extLst>
          </p:cNvPr>
          <p:cNvSpPr>
            <a:spLocks noGrp="1"/>
          </p:cNvSpPr>
          <p:nvPr>
            <p:ph type="title"/>
          </p:nvPr>
        </p:nvSpPr>
        <p:spPr/>
        <p:txBody>
          <a:bodyPr>
            <a:normAutofit/>
          </a:bodyPr>
          <a:lstStyle/>
          <a:p>
            <a:r>
              <a:rPr lang="en-US" b="1" cap="none" dirty="0"/>
              <a:t>General Requirement #4 – Operational Test</a:t>
            </a:r>
          </a:p>
        </p:txBody>
      </p:sp>
      <p:sp>
        <p:nvSpPr>
          <p:cNvPr id="3" name="Content Placeholder 2">
            <a:extLst>
              <a:ext uri="{FF2B5EF4-FFF2-40B4-BE49-F238E27FC236}">
                <a16:creationId xmlns:a16="http://schemas.microsoft.com/office/drawing/2014/main" id="{6C253851-907B-D587-9EBA-8C6FDDD6B531}"/>
              </a:ext>
            </a:extLst>
          </p:cNvPr>
          <p:cNvSpPr>
            <a:spLocks noGrp="1"/>
          </p:cNvSpPr>
          <p:nvPr>
            <p:ph idx="1"/>
          </p:nvPr>
        </p:nvSpPr>
        <p:spPr/>
        <p:txBody>
          <a:bodyPr>
            <a:normAutofit lnSpcReduction="10000"/>
          </a:bodyPr>
          <a:lstStyle/>
          <a:p>
            <a:r>
              <a:rPr lang="en-US" sz="2900" dirty="0"/>
              <a:t>No </a:t>
            </a:r>
            <a:r>
              <a:rPr lang="en-US" sz="2900" i="1" dirty="0"/>
              <a:t>substantial</a:t>
            </a:r>
            <a:r>
              <a:rPr lang="en-US" sz="2900" dirty="0"/>
              <a:t> non-exempt purposes</a:t>
            </a:r>
          </a:p>
          <a:p>
            <a:r>
              <a:rPr lang="en-US" sz="2900" dirty="0"/>
              <a:t>No private inurement Ex. 2.4</a:t>
            </a:r>
          </a:p>
          <a:p>
            <a:pPr lvl="1">
              <a:buFont typeface="Arial" panose="020B0604020202020204" pitchFamily="34" charset="0"/>
              <a:buChar char="•"/>
            </a:pPr>
            <a:r>
              <a:rPr lang="en-US" sz="2900" i="1" dirty="0"/>
              <a:t>Practitioner Note – </a:t>
            </a:r>
            <a:r>
              <a:rPr lang="en-US" sz="2900" dirty="0"/>
              <a:t>Private Benefit Rule -not operate to benefit private interests</a:t>
            </a:r>
          </a:p>
          <a:p>
            <a:pPr>
              <a:buFont typeface="Arial" panose="020B0604020202020204" pitchFamily="34" charset="0"/>
              <a:buChar char="•"/>
            </a:pPr>
            <a:r>
              <a:rPr lang="en-US" sz="2900" dirty="0"/>
              <a:t> Apec Church members are Levi Pastor; his wife two minor children and friends</a:t>
            </a:r>
          </a:p>
          <a:p>
            <a:pPr>
              <a:buFont typeface="Arial" panose="020B0604020202020204" pitchFamily="34" charset="0"/>
              <a:buChar char="•"/>
            </a:pPr>
            <a:r>
              <a:rPr lang="en-US" sz="2900" dirty="0"/>
              <a:t> Levi deposits his paycheck into the church’s bank account</a:t>
            </a:r>
          </a:p>
          <a:p>
            <a:pPr>
              <a:buFont typeface="Arial" panose="020B0604020202020204" pitchFamily="34" charset="0"/>
              <a:buChar char="•"/>
            </a:pPr>
            <a:r>
              <a:rPr lang="en-US" sz="2900" dirty="0"/>
              <a:t> Uses church funds for personal and family expenses </a:t>
            </a:r>
          </a:p>
          <a:p>
            <a:endParaRPr lang="en-US" sz="2900" dirty="0"/>
          </a:p>
          <a:p>
            <a:endParaRPr lang="en-US" sz="2600" dirty="0"/>
          </a:p>
          <a:p>
            <a:endParaRPr lang="en-US" sz="2600" i="1" dirty="0"/>
          </a:p>
        </p:txBody>
      </p:sp>
      <p:sp>
        <p:nvSpPr>
          <p:cNvPr id="5" name="Slide Number Placeholder 4">
            <a:extLst>
              <a:ext uri="{FF2B5EF4-FFF2-40B4-BE49-F238E27FC236}">
                <a16:creationId xmlns:a16="http://schemas.microsoft.com/office/drawing/2014/main" id="{25DFB7D5-BB00-B8E5-2FAC-12E97129A292}"/>
              </a:ext>
            </a:extLst>
          </p:cNvPr>
          <p:cNvSpPr>
            <a:spLocks noGrp="1"/>
          </p:cNvSpPr>
          <p:nvPr>
            <p:ph type="sldNum" sz="quarter" idx="12"/>
          </p:nvPr>
        </p:nvSpPr>
        <p:spPr/>
        <p:txBody>
          <a:bodyPr/>
          <a:lstStyle/>
          <a:p>
            <a:fld id="{3A98EE3D-8CD1-4C3F-BD1C-C98C9596463C}" type="slidenum">
              <a:rPr lang="en-US" noProof="0" smtClean="0"/>
              <a:pPr/>
              <a:t>11</a:t>
            </a:fld>
            <a:endParaRPr lang="en-US" noProof="0" dirty="0"/>
          </a:p>
        </p:txBody>
      </p:sp>
      <p:sp>
        <p:nvSpPr>
          <p:cNvPr id="4" name="TextBox 3">
            <a:extLst>
              <a:ext uri="{FF2B5EF4-FFF2-40B4-BE49-F238E27FC236}">
                <a16:creationId xmlns:a16="http://schemas.microsoft.com/office/drawing/2014/main" id="{410701A5-347F-A655-3916-C823CFF78257}"/>
              </a:ext>
            </a:extLst>
          </p:cNvPr>
          <p:cNvSpPr txBox="1"/>
          <p:nvPr/>
        </p:nvSpPr>
        <p:spPr>
          <a:xfrm>
            <a:off x="9362831" y="1051997"/>
            <a:ext cx="1849651" cy="584775"/>
          </a:xfrm>
          <a:prstGeom prst="rect">
            <a:avLst/>
          </a:prstGeom>
          <a:noFill/>
        </p:spPr>
        <p:txBody>
          <a:bodyPr wrap="square" rtlCol="0">
            <a:spAutoFit/>
          </a:bodyPr>
          <a:lstStyle/>
          <a:p>
            <a:r>
              <a:rPr lang="en-US" sz="3200" dirty="0"/>
              <a:t>PP. 50-51</a:t>
            </a:r>
          </a:p>
        </p:txBody>
      </p:sp>
    </p:spTree>
    <p:extLst>
      <p:ext uri="{BB962C8B-B14F-4D97-AF65-F5344CB8AC3E}">
        <p14:creationId xmlns:p14="http://schemas.microsoft.com/office/powerpoint/2010/main" val="3841504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4C450-B126-48B3-82A8-256E910344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20257-FE3F-2525-675E-8CD8AA59EB62}"/>
              </a:ext>
            </a:extLst>
          </p:cNvPr>
          <p:cNvSpPr>
            <a:spLocks noGrp="1"/>
          </p:cNvSpPr>
          <p:nvPr>
            <p:ph type="title"/>
          </p:nvPr>
        </p:nvSpPr>
        <p:spPr/>
        <p:txBody>
          <a:bodyPr>
            <a:normAutofit/>
          </a:bodyPr>
          <a:lstStyle/>
          <a:p>
            <a:r>
              <a:rPr lang="en-US" b="1" cap="none" dirty="0"/>
              <a:t>Application for Tax Exemption</a:t>
            </a:r>
          </a:p>
        </p:txBody>
      </p:sp>
      <p:sp>
        <p:nvSpPr>
          <p:cNvPr id="3" name="Content Placeholder 2">
            <a:extLst>
              <a:ext uri="{FF2B5EF4-FFF2-40B4-BE49-F238E27FC236}">
                <a16:creationId xmlns:a16="http://schemas.microsoft.com/office/drawing/2014/main" id="{482C66F4-5B20-8634-2873-7EC19A0E1DFE}"/>
              </a:ext>
            </a:extLst>
          </p:cNvPr>
          <p:cNvSpPr>
            <a:spLocks noGrp="1"/>
          </p:cNvSpPr>
          <p:nvPr>
            <p:ph idx="1"/>
          </p:nvPr>
        </p:nvSpPr>
        <p:spPr/>
        <p:txBody>
          <a:bodyPr>
            <a:normAutofit/>
          </a:bodyPr>
          <a:lstStyle/>
          <a:p>
            <a:pPr marL="0" indent="0">
              <a:buNone/>
            </a:pPr>
            <a:r>
              <a:rPr lang="en-US" sz="2800" dirty="0"/>
              <a:t>  </a:t>
            </a:r>
            <a:r>
              <a:rPr lang="en-US" sz="2800" b="1" dirty="0"/>
              <a:t>Churches do not have to apply for exempt status</a:t>
            </a:r>
          </a:p>
          <a:p>
            <a:pPr>
              <a:buFont typeface="Arial" panose="020B0604020202020204" pitchFamily="34" charset="0"/>
              <a:buChar char="•"/>
            </a:pPr>
            <a:r>
              <a:rPr lang="en-US" sz="2800" dirty="0"/>
              <a:t> Churches CAN apply to provide assurance to members</a:t>
            </a:r>
          </a:p>
          <a:p>
            <a:endParaRPr lang="en-US" sz="2800" dirty="0"/>
          </a:p>
          <a:p>
            <a:pPr>
              <a:buFont typeface="Arial" panose="020B0604020202020204" pitchFamily="34" charset="0"/>
              <a:buChar char="•"/>
            </a:pPr>
            <a:r>
              <a:rPr lang="en-US" sz="2800" dirty="0"/>
              <a:t> Religious </a:t>
            </a:r>
            <a:r>
              <a:rPr lang="en-US" sz="2800" u="sng" dirty="0"/>
              <a:t>Organizations</a:t>
            </a:r>
            <a:r>
              <a:rPr lang="en-US" sz="2800" dirty="0"/>
              <a:t> must apply unless annual gross receipts are generally under $5,000 (per year)</a:t>
            </a:r>
          </a:p>
          <a:p>
            <a:pPr>
              <a:buFont typeface="Arial" panose="020B0604020202020204" pitchFamily="34" charset="0"/>
              <a:buChar char="•"/>
            </a:pPr>
            <a:r>
              <a:rPr lang="en-US" sz="2800" dirty="0"/>
              <a:t> Apply within 27 months of formation</a:t>
            </a:r>
          </a:p>
          <a:p>
            <a:pPr>
              <a:buFont typeface="Arial" panose="020B0604020202020204" pitchFamily="34" charset="0"/>
              <a:buChar char="•"/>
            </a:pPr>
            <a:r>
              <a:rPr lang="en-US" sz="2800" dirty="0"/>
              <a:t> Church may apply later than 27 months</a:t>
            </a:r>
          </a:p>
        </p:txBody>
      </p:sp>
      <p:sp>
        <p:nvSpPr>
          <p:cNvPr id="5" name="Slide Number Placeholder 4">
            <a:extLst>
              <a:ext uri="{FF2B5EF4-FFF2-40B4-BE49-F238E27FC236}">
                <a16:creationId xmlns:a16="http://schemas.microsoft.com/office/drawing/2014/main" id="{1D3982B0-2C45-DB24-C263-D278A3B3828F}"/>
              </a:ext>
            </a:extLst>
          </p:cNvPr>
          <p:cNvSpPr>
            <a:spLocks noGrp="1"/>
          </p:cNvSpPr>
          <p:nvPr>
            <p:ph type="sldNum" sz="quarter" idx="12"/>
          </p:nvPr>
        </p:nvSpPr>
        <p:spPr/>
        <p:txBody>
          <a:bodyPr/>
          <a:lstStyle/>
          <a:p>
            <a:fld id="{3A98EE3D-8CD1-4C3F-BD1C-C98C9596463C}" type="slidenum">
              <a:rPr lang="en-US" noProof="0" smtClean="0"/>
              <a:pPr/>
              <a:t>12</a:t>
            </a:fld>
            <a:endParaRPr lang="en-US" noProof="0" dirty="0"/>
          </a:p>
        </p:txBody>
      </p:sp>
      <p:sp>
        <p:nvSpPr>
          <p:cNvPr id="4" name="TextBox 3">
            <a:extLst>
              <a:ext uri="{FF2B5EF4-FFF2-40B4-BE49-F238E27FC236}">
                <a16:creationId xmlns:a16="http://schemas.microsoft.com/office/drawing/2014/main" id="{0B430CC0-DBA7-1B14-B2E5-C1004E4F1BA0}"/>
              </a:ext>
            </a:extLst>
          </p:cNvPr>
          <p:cNvSpPr txBox="1"/>
          <p:nvPr/>
        </p:nvSpPr>
        <p:spPr>
          <a:xfrm>
            <a:off x="9362832" y="1051997"/>
            <a:ext cx="1458638" cy="584775"/>
          </a:xfrm>
          <a:prstGeom prst="rect">
            <a:avLst/>
          </a:prstGeom>
          <a:noFill/>
        </p:spPr>
        <p:txBody>
          <a:bodyPr wrap="square" rtlCol="0">
            <a:spAutoFit/>
          </a:bodyPr>
          <a:lstStyle/>
          <a:p>
            <a:r>
              <a:rPr lang="en-US" sz="3200" dirty="0"/>
              <a:t>P.  51</a:t>
            </a:r>
          </a:p>
        </p:txBody>
      </p:sp>
    </p:spTree>
    <p:extLst>
      <p:ext uri="{BB962C8B-B14F-4D97-AF65-F5344CB8AC3E}">
        <p14:creationId xmlns:p14="http://schemas.microsoft.com/office/powerpoint/2010/main" val="1515275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6F35D-B352-91A0-CE41-F59E8AAB9D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09744-A96F-8C6C-BDAC-9F941E9E2024}"/>
              </a:ext>
            </a:extLst>
          </p:cNvPr>
          <p:cNvSpPr>
            <a:spLocks noGrp="1"/>
          </p:cNvSpPr>
          <p:nvPr>
            <p:ph type="title"/>
          </p:nvPr>
        </p:nvSpPr>
        <p:spPr/>
        <p:txBody>
          <a:bodyPr>
            <a:normAutofit/>
          </a:bodyPr>
          <a:lstStyle/>
          <a:p>
            <a:r>
              <a:rPr lang="en-US" b="1" cap="none" dirty="0"/>
              <a:t>Application for Tax Exemption</a:t>
            </a:r>
          </a:p>
        </p:txBody>
      </p:sp>
      <p:sp>
        <p:nvSpPr>
          <p:cNvPr id="3" name="Content Placeholder 2">
            <a:extLst>
              <a:ext uri="{FF2B5EF4-FFF2-40B4-BE49-F238E27FC236}">
                <a16:creationId xmlns:a16="http://schemas.microsoft.com/office/drawing/2014/main" id="{EA1583A0-49A7-59B8-66EF-DA702A479F13}"/>
              </a:ext>
            </a:extLst>
          </p:cNvPr>
          <p:cNvSpPr>
            <a:spLocks noGrp="1"/>
          </p:cNvSpPr>
          <p:nvPr>
            <p:ph idx="1"/>
          </p:nvPr>
        </p:nvSpPr>
        <p:spPr/>
        <p:txBody>
          <a:bodyPr>
            <a:normAutofit lnSpcReduction="10000"/>
          </a:bodyPr>
          <a:lstStyle/>
          <a:p>
            <a:r>
              <a:rPr lang="en-US" sz="3000" dirty="0"/>
              <a:t>Must file electronically – Pay.gov or try </a:t>
            </a:r>
            <a:r>
              <a:rPr lang="en-US" sz="3000" dirty="0" err="1"/>
              <a:t>pay.merrill</a:t>
            </a:r>
            <a:endParaRPr lang="en-US" sz="3000" dirty="0"/>
          </a:p>
          <a:p>
            <a:r>
              <a:rPr lang="en-US" sz="3000" dirty="0"/>
              <a:t>Form 1023</a:t>
            </a:r>
          </a:p>
          <a:p>
            <a:pPr lvl="1">
              <a:buFont typeface="Arial" panose="020B0604020202020204" pitchFamily="34" charset="0"/>
              <a:buChar char="•"/>
            </a:pPr>
            <a:r>
              <a:rPr lang="en-US" sz="3000" dirty="0"/>
              <a:t>Financial statement requirement</a:t>
            </a:r>
          </a:p>
          <a:p>
            <a:pPr lvl="1">
              <a:buFont typeface="Arial" panose="020B0604020202020204" pitchFamily="34" charset="0"/>
              <a:buChar char="•"/>
            </a:pPr>
            <a:r>
              <a:rPr lang="en-US" sz="3000" dirty="0"/>
              <a:t>Narrative description of activities</a:t>
            </a:r>
          </a:p>
          <a:p>
            <a:pPr marL="0" indent="0">
              <a:buNone/>
            </a:pPr>
            <a:r>
              <a:rPr lang="en-US" sz="3000" dirty="0"/>
              <a:t> Form 1023-EZ</a:t>
            </a:r>
          </a:p>
          <a:p>
            <a:pPr lvl="1">
              <a:buFont typeface="Arial" panose="020B0604020202020204" pitchFamily="34" charset="0"/>
              <a:buChar char="•"/>
            </a:pPr>
            <a:r>
              <a:rPr lang="en-US" sz="3000" dirty="0"/>
              <a:t>Projected annual gross receipts &lt;= $50,000 </a:t>
            </a:r>
            <a:r>
              <a:rPr lang="en-US" sz="3000" b="1" dirty="0"/>
              <a:t>and</a:t>
            </a:r>
            <a:endParaRPr lang="en-US" sz="3000" dirty="0"/>
          </a:p>
          <a:p>
            <a:pPr lvl="1">
              <a:buFont typeface="Arial" panose="020B0604020202020204" pitchFamily="34" charset="0"/>
              <a:buChar char="•"/>
            </a:pPr>
            <a:r>
              <a:rPr lang="en-US" sz="3000" dirty="0"/>
              <a:t>FMV of all assets &lt; $250,000</a:t>
            </a:r>
          </a:p>
          <a:p>
            <a:pPr lvl="1">
              <a:buFont typeface="Arial" panose="020B0604020202020204" pitchFamily="34" charset="0"/>
              <a:buChar char="•"/>
            </a:pPr>
            <a:r>
              <a:rPr lang="en-US" sz="3000" dirty="0"/>
              <a:t>No churches, foreign entities, LLCs</a:t>
            </a:r>
          </a:p>
          <a:p>
            <a:pPr lvl="1"/>
            <a:endParaRPr lang="en-US" sz="2800" dirty="0"/>
          </a:p>
          <a:p>
            <a:pPr lvl="1"/>
            <a:endParaRPr lang="en-US" sz="2800" dirty="0"/>
          </a:p>
          <a:p>
            <a:pPr lvl="1"/>
            <a:endParaRPr lang="en-US" sz="2400" dirty="0"/>
          </a:p>
        </p:txBody>
      </p:sp>
      <p:sp>
        <p:nvSpPr>
          <p:cNvPr id="5" name="Slide Number Placeholder 4">
            <a:extLst>
              <a:ext uri="{FF2B5EF4-FFF2-40B4-BE49-F238E27FC236}">
                <a16:creationId xmlns:a16="http://schemas.microsoft.com/office/drawing/2014/main" id="{BB117FDD-79FE-6156-DD71-3F616537EFEE}"/>
              </a:ext>
            </a:extLst>
          </p:cNvPr>
          <p:cNvSpPr>
            <a:spLocks noGrp="1"/>
          </p:cNvSpPr>
          <p:nvPr>
            <p:ph type="sldNum" sz="quarter" idx="12"/>
          </p:nvPr>
        </p:nvSpPr>
        <p:spPr/>
        <p:txBody>
          <a:bodyPr/>
          <a:lstStyle/>
          <a:p>
            <a:fld id="{3A98EE3D-8CD1-4C3F-BD1C-C98C9596463C}" type="slidenum">
              <a:rPr lang="en-US" noProof="0" smtClean="0"/>
              <a:pPr/>
              <a:t>13</a:t>
            </a:fld>
            <a:endParaRPr lang="en-US" noProof="0" dirty="0"/>
          </a:p>
        </p:txBody>
      </p:sp>
      <p:sp>
        <p:nvSpPr>
          <p:cNvPr id="4" name="TextBox 3">
            <a:extLst>
              <a:ext uri="{FF2B5EF4-FFF2-40B4-BE49-F238E27FC236}">
                <a16:creationId xmlns:a16="http://schemas.microsoft.com/office/drawing/2014/main" id="{99411F34-E01D-93E7-B251-364D610F4B63}"/>
              </a:ext>
            </a:extLst>
          </p:cNvPr>
          <p:cNvSpPr txBox="1"/>
          <p:nvPr/>
        </p:nvSpPr>
        <p:spPr>
          <a:xfrm>
            <a:off x="9362832" y="1051997"/>
            <a:ext cx="1458638" cy="584775"/>
          </a:xfrm>
          <a:prstGeom prst="rect">
            <a:avLst/>
          </a:prstGeom>
          <a:noFill/>
        </p:spPr>
        <p:txBody>
          <a:bodyPr wrap="square" rtlCol="0">
            <a:spAutoFit/>
          </a:bodyPr>
          <a:lstStyle/>
          <a:p>
            <a:r>
              <a:rPr lang="en-US" sz="3200" dirty="0"/>
              <a:t>P. 52 </a:t>
            </a:r>
          </a:p>
        </p:txBody>
      </p:sp>
    </p:spTree>
    <p:extLst>
      <p:ext uri="{BB962C8B-B14F-4D97-AF65-F5344CB8AC3E}">
        <p14:creationId xmlns:p14="http://schemas.microsoft.com/office/powerpoint/2010/main" val="1714155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436D5-D4B0-EDEE-2BFC-02188AFA6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0CC87-6A83-C77C-B71D-F701467E6629}"/>
              </a:ext>
            </a:extLst>
          </p:cNvPr>
          <p:cNvSpPr>
            <a:spLocks noGrp="1"/>
          </p:cNvSpPr>
          <p:nvPr>
            <p:ph type="title"/>
          </p:nvPr>
        </p:nvSpPr>
        <p:spPr/>
        <p:txBody>
          <a:bodyPr>
            <a:normAutofit/>
          </a:bodyPr>
          <a:lstStyle/>
          <a:p>
            <a:r>
              <a:rPr lang="en-US" b="1" cap="none" dirty="0"/>
              <a:t>Group Exemptions</a:t>
            </a:r>
          </a:p>
        </p:txBody>
      </p:sp>
      <p:sp>
        <p:nvSpPr>
          <p:cNvPr id="3" name="Content Placeholder 2">
            <a:extLst>
              <a:ext uri="{FF2B5EF4-FFF2-40B4-BE49-F238E27FC236}">
                <a16:creationId xmlns:a16="http://schemas.microsoft.com/office/drawing/2014/main" id="{F945E441-B074-0FEB-801E-A1EAB1428742}"/>
              </a:ext>
            </a:extLst>
          </p:cNvPr>
          <p:cNvSpPr>
            <a:spLocks noGrp="1"/>
          </p:cNvSpPr>
          <p:nvPr>
            <p:ph idx="1"/>
          </p:nvPr>
        </p:nvSpPr>
        <p:spPr/>
        <p:txBody>
          <a:bodyPr>
            <a:normAutofit/>
          </a:bodyPr>
          <a:lstStyle/>
          <a:p>
            <a:pPr marL="201168" lvl="1" indent="0">
              <a:buNone/>
            </a:pPr>
            <a:r>
              <a:rPr lang="en-US" sz="2900" dirty="0"/>
              <a:t>Subordinate organizations are exempt because of parent(central) organization status</a:t>
            </a:r>
          </a:p>
          <a:p>
            <a:pPr lvl="1">
              <a:buFont typeface="Arial" panose="020B0604020202020204" pitchFamily="34" charset="0"/>
              <a:buChar char="•"/>
            </a:pPr>
            <a:r>
              <a:rPr lang="en-US" sz="2900" dirty="0"/>
              <a:t>Must be a defined relationship</a:t>
            </a:r>
          </a:p>
          <a:p>
            <a:pPr lvl="1">
              <a:buFont typeface="Arial" panose="020B0604020202020204" pitchFamily="34" charset="0"/>
              <a:buChar char="•"/>
            </a:pPr>
            <a:r>
              <a:rPr lang="en-US" sz="2900" dirty="0"/>
              <a:t>Subject to supervision or control</a:t>
            </a:r>
          </a:p>
          <a:p>
            <a:pPr lvl="1">
              <a:buFont typeface="Arial" panose="020B0604020202020204" pitchFamily="34" charset="0"/>
              <a:buChar char="•"/>
            </a:pPr>
            <a:r>
              <a:rPr lang="en-US" sz="2900" dirty="0"/>
              <a:t>Exempt under the same subsection of 501(c)</a:t>
            </a:r>
          </a:p>
          <a:p>
            <a:pPr lvl="1">
              <a:buFont typeface="Arial" panose="020B0604020202020204" pitchFamily="34" charset="0"/>
              <a:buChar char="•"/>
            </a:pPr>
            <a:r>
              <a:rPr lang="en-US" sz="2900" dirty="0"/>
              <a:t>Churches not required to apply for recognition </a:t>
            </a:r>
            <a:r>
              <a:rPr lang="en-US" sz="2900" b="1" dirty="0"/>
              <a:t>unless</a:t>
            </a:r>
            <a:r>
              <a:rPr lang="en-US" sz="2900" dirty="0"/>
              <a:t> it is the central organization</a:t>
            </a:r>
          </a:p>
          <a:p>
            <a:pPr lvl="1">
              <a:buFont typeface="Arial" panose="020B0604020202020204" pitchFamily="34" charset="0"/>
              <a:buChar char="•"/>
            </a:pPr>
            <a:r>
              <a:rPr lang="en-US" sz="2900" dirty="0"/>
              <a:t>Churches not required to file annual updates with the IRS</a:t>
            </a:r>
          </a:p>
        </p:txBody>
      </p:sp>
      <p:sp>
        <p:nvSpPr>
          <p:cNvPr id="5" name="Slide Number Placeholder 4">
            <a:extLst>
              <a:ext uri="{FF2B5EF4-FFF2-40B4-BE49-F238E27FC236}">
                <a16:creationId xmlns:a16="http://schemas.microsoft.com/office/drawing/2014/main" id="{5CD195FC-E671-E012-3DF0-944F26317F8A}"/>
              </a:ext>
            </a:extLst>
          </p:cNvPr>
          <p:cNvSpPr>
            <a:spLocks noGrp="1"/>
          </p:cNvSpPr>
          <p:nvPr>
            <p:ph type="sldNum" sz="quarter" idx="12"/>
          </p:nvPr>
        </p:nvSpPr>
        <p:spPr/>
        <p:txBody>
          <a:bodyPr/>
          <a:lstStyle/>
          <a:p>
            <a:fld id="{3A98EE3D-8CD1-4C3F-BD1C-C98C9596463C}" type="slidenum">
              <a:rPr lang="en-US" noProof="0" smtClean="0"/>
              <a:pPr/>
              <a:t>14</a:t>
            </a:fld>
            <a:endParaRPr lang="en-US" noProof="0" dirty="0"/>
          </a:p>
        </p:txBody>
      </p:sp>
      <p:sp>
        <p:nvSpPr>
          <p:cNvPr id="4" name="TextBox 3">
            <a:extLst>
              <a:ext uri="{FF2B5EF4-FFF2-40B4-BE49-F238E27FC236}">
                <a16:creationId xmlns:a16="http://schemas.microsoft.com/office/drawing/2014/main" id="{0DD396E8-6C8B-5541-CDD8-83C934EE9881}"/>
              </a:ext>
            </a:extLst>
          </p:cNvPr>
          <p:cNvSpPr txBox="1"/>
          <p:nvPr/>
        </p:nvSpPr>
        <p:spPr>
          <a:xfrm>
            <a:off x="9008918" y="1051997"/>
            <a:ext cx="1812552" cy="584775"/>
          </a:xfrm>
          <a:prstGeom prst="rect">
            <a:avLst/>
          </a:prstGeom>
          <a:noFill/>
        </p:spPr>
        <p:txBody>
          <a:bodyPr wrap="square" rtlCol="0">
            <a:spAutoFit/>
          </a:bodyPr>
          <a:lstStyle/>
          <a:p>
            <a:r>
              <a:rPr lang="en-US" sz="3200" dirty="0"/>
              <a:t>PP. 52-53</a:t>
            </a:r>
          </a:p>
        </p:txBody>
      </p:sp>
    </p:spTree>
    <p:extLst>
      <p:ext uri="{BB962C8B-B14F-4D97-AF65-F5344CB8AC3E}">
        <p14:creationId xmlns:p14="http://schemas.microsoft.com/office/powerpoint/2010/main" val="193665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53C6A-3B1F-E1AA-10C8-EF4DAFC99C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512B0A-A9B9-A9CB-BBF9-0ED250D54FEE}"/>
              </a:ext>
            </a:extLst>
          </p:cNvPr>
          <p:cNvSpPr>
            <a:spLocks noGrp="1"/>
          </p:cNvSpPr>
          <p:nvPr>
            <p:ph type="title"/>
          </p:nvPr>
        </p:nvSpPr>
        <p:spPr>
          <a:xfrm>
            <a:off x="1097280" y="942871"/>
            <a:ext cx="10058400" cy="960880"/>
          </a:xfrm>
        </p:spPr>
        <p:txBody>
          <a:bodyPr>
            <a:normAutofit fontScale="90000"/>
          </a:bodyPr>
          <a:lstStyle/>
          <a:p>
            <a:r>
              <a:rPr lang="en-US" b="1" cap="none" dirty="0"/>
              <a:t>ISSUE 2: UNRELATED BUSINESS TAXABLE INCOME  (UBTI)</a:t>
            </a:r>
          </a:p>
        </p:txBody>
      </p:sp>
      <p:sp>
        <p:nvSpPr>
          <p:cNvPr id="3" name="Content Placeholder 2">
            <a:extLst>
              <a:ext uri="{FF2B5EF4-FFF2-40B4-BE49-F238E27FC236}">
                <a16:creationId xmlns:a16="http://schemas.microsoft.com/office/drawing/2014/main" id="{45467E1D-1738-2926-534F-ADB374C1644B}"/>
              </a:ext>
            </a:extLst>
          </p:cNvPr>
          <p:cNvSpPr>
            <a:spLocks noGrp="1"/>
          </p:cNvSpPr>
          <p:nvPr>
            <p:ph idx="1"/>
          </p:nvPr>
        </p:nvSpPr>
        <p:spPr>
          <a:xfrm>
            <a:off x="1097280" y="1903751"/>
            <a:ext cx="10058400" cy="4023360"/>
          </a:xfrm>
        </p:spPr>
        <p:txBody>
          <a:bodyPr>
            <a:normAutofit/>
          </a:bodyPr>
          <a:lstStyle/>
          <a:p>
            <a:r>
              <a:rPr lang="en-US" sz="2900" dirty="0"/>
              <a:t>Unrelated trade or business subject to tax at corporate rates if:</a:t>
            </a:r>
          </a:p>
          <a:p>
            <a:r>
              <a:rPr lang="en-US" sz="2900" dirty="0"/>
              <a:t>“Not substantially related”</a:t>
            </a:r>
          </a:p>
          <a:p>
            <a:r>
              <a:rPr lang="en-US" sz="2900" dirty="0"/>
              <a:t>Use of profits unrelated business does not make it exempt</a:t>
            </a:r>
          </a:p>
          <a:p>
            <a:pPr>
              <a:buFont typeface="Arial" panose="020B0604020202020204" pitchFamily="34" charset="0"/>
              <a:buChar char="•"/>
            </a:pPr>
            <a:r>
              <a:rPr lang="en-US" sz="2900" dirty="0"/>
              <a:t> Define “trade or business” – Code Section 162</a:t>
            </a:r>
          </a:p>
          <a:p>
            <a:pPr>
              <a:buFont typeface="Arial" panose="020B0604020202020204" pitchFamily="34" charset="0"/>
              <a:buChar char="•"/>
            </a:pPr>
            <a:r>
              <a:rPr lang="en-US" sz="2900" dirty="0"/>
              <a:t> Define “regularly conducted” – Ex 2.5</a:t>
            </a:r>
          </a:p>
          <a:p>
            <a:pPr>
              <a:buFont typeface="Arial" panose="020B0604020202020204" pitchFamily="34" charset="0"/>
              <a:buChar char="•"/>
            </a:pPr>
            <a:r>
              <a:rPr lang="en-US" sz="2900" dirty="0"/>
              <a:t> Define “substantially related” – Ex 2.6</a:t>
            </a:r>
          </a:p>
          <a:p>
            <a:endParaRPr lang="en-US" sz="2600" dirty="0"/>
          </a:p>
        </p:txBody>
      </p:sp>
      <p:sp>
        <p:nvSpPr>
          <p:cNvPr id="5" name="Slide Number Placeholder 4">
            <a:extLst>
              <a:ext uri="{FF2B5EF4-FFF2-40B4-BE49-F238E27FC236}">
                <a16:creationId xmlns:a16="http://schemas.microsoft.com/office/drawing/2014/main" id="{72F0C8FA-6044-B0D8-72B8-60F219180777}"/>
              </a:ext>
            </a:extLst>
          </p:cNvPr>
          <p:cNvSpPr>
            <a:spLocks noGrp="1"/>
          </p:cNvSpPr>
          <p:nvPr>
            <p:ph type="sldNum" sz="quarter" idx="12"/>
          </p:nvPr>
        </p:nvSpPr>
        <p:spPr/>
        <p:txBody>
          <a:bodyPr/>
          <a:lstStyle/>
          <a:p>
            <a:fld id="{3A98EE3D-8CD1-4C3F-BD1C-C98C9596463C}" type="slidenum">
              <a:rPr lang="en-US" noProof="0" smtClean="0"/>
              <a:pPr/>
              <a:t>15</a:t>
            </a:fld>
            <a:endParaRPr lang="en-US" noProof="0" dirty="0"/>
          </a:p>
        </p:txBody>
      </p:sp>
      <p:sp>
        <p:nvSpPr>
          <p:cNvPr id="4" name="TextBox 3">
            <a:extLst>
              <a:ext uri="{FF2B5EF4-FFF2-40B4-BE49-F238E27FC236}">
                <a16:creationId xmlns:a16="http://schemas.microsoft.com/office/drawing/2014/main" id="{F410DC2B-0DE8-20A3-7F11-6FF3E37C1A27}"/>
              </a:ext>
            </a:extLst>
          </p:cNvPr>
          <p:cNvSpPr txBox="1"/>
          <p:nvPr/>
        </p:nvSpPr>
        <p:spPr>
          <a:xfrm>
            <a:off x="9144000" y="1255043"/>
            <a:ext cx="1739815" cy="584775"/>
          </a:xfrm>
          <a:prstGeom prst="rect">
            <a:avLst/>
          </a:prstGeom>
          <a:noFill/>
        </p:spPr>
        <p:txBody>
          <a:bodyPr wrap="square" rtlCol="0">
            <a:spAutoFit/>
          </a:bodyPr>
          <a:lstStyle/>
          <a:p>
            <a:r>
              <a:rPr lang="en-US" sz="3200" dirty="0"/>
              <a:t>PP. 54-55 </a:t>
            </a:r>
          </a:p>
        </p:txBody>
      </p:sp>
    </p:spTree>
    <p:extLst>
      <p:ext uri="{BB962C8B-B14F-4D97-AF65-F5344CB8AC3E}">
        <p14:creationId xmlns:p14="http://schemas.microsoft.com/office/powerpoint/2010/main" val="51535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3C9BA-FC3C-726F-CE5F-2F5840691F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A1F035-DDE3-1E43-3808-01E57FD742B8}"/>
              </a:ext>
            </a:extLst>
          </p:cNvPr>
          <p:cNvSpPr>
            <a:spLocks noGrp="1"/>
          </p:cNvSpPr>
          <p:nvPr>
            <p:ph type="title"/>
          </p:nvPr>
        </p:nvSpPr>
        <p:spPr/>
        <p:txBody>
          <a:bodyPr>
            <a:normAutofit/>
          </a:bodyPr>
          <a:lstStyle/>
          <a:p>
            <a:r>
              <a:rPr lang="en-US" b="1" cap="none" dirty="0"/>
              <a:t>Types of Trades or Businesses</a:t>
            </a:r>
          </a:p>
        </p:txBody>
      </p:sp>
      <p:sp>
        <p:nvSpPr>
          <p:cNvPr id="3" name="Content Placeholder 2">
            <a:extLst>
              <a:ext uri="{FF2B5EF4-FFF2-40B4-BE49-F238E27FC236}">
                <a16:creationId xmlns:a16="http://schemas.microsoft.com/office/drawing/2014/main" id="{DC106E5B-5C16-7E03-3A63-BFC85203918C}"/>
              </a:ext>
            </a:extLst>
          </p:cNvPr>
          <p:cNvSpPr>
            <a:spLocks noGrp="1"/>
          </p:cNvSpPr>
          <p:nvPr>
            <p:ph idx="1"/>
          </p:nvPr>
        </p:nvSpPr>
        <p:spPr/>
        <p:txBody>
          <a:bodyPr>
            <a:normAutofit/>
          </a:bodyPr>
          <a:lstStyle/>
          <a:p>
            <a:pPr>
              <a:buFont typeface="Arial" panose="020B0604020202020204" pitchFamily="34" charset="0"/>
              <a:buChar char="•"/>
            </a:pPr>
            <a:r>
              <a:rPr lang="en-US" sz="2800" dirty="0"/>
              <a:t> </a:t>
            </a:r>
            <a:r>
              <a:rPr lang="en-US" sz="3000" dirty="0"/>
              <a:t>Product Sales – Ex 2.7</a:t>
            </a:r>
          </a:p>
          <a:p>
            <a:pPr>
              <a:buFont typeface="Arial" panose="020B0604020202020204" pitchFamily="34" charset="0"/>
              <a:buChar char="•"/>
            </a:pPr>
            <a:r>
              <a:rPr lang="en-US" sz="3000" dirty="0"/>
              <a:t> Commercial Exploitation – Ex 2.8</a:t>
            </a:r>
          </a:p>
          <a:p>
            <a:pPr>
              <a:buFont typeface="Arial" panose="020B0604020202020204" pitchFamily="34" charset="0"/>
              <a:buChar char="•"/>
            </a:pPr>
            <a:r>
              <a:rPr lang="en-US" sz="3000" dirty="0"/>
              <a:t> Publishing can go either way </a:t>
            </a:r>
          </a:p>
        </p:txBody>
      </p:sp>
      <p:sp>
        <p:nvSpPr>
          <p:cNvPr id="5" name="Slide Number Placeholder 4">
            <a:extLst>
              <a:ext uri="{FF2B5EF4-FFF2-40B4-BE49-F238E27FC236}">
                <a16:creationId xmlns:a16="http://schemas.microsoft.com/office/drawing/2014/main" id="{720DC0C0-FF26-5335-F806-3C569B643015}"/>
              </a:ext>
            </a:extLst>
          </p:cNvPr>
          <p:cNvSpPr>
            <a:spLocks noGrp="1"/>
          </p:cNvSpPr>
          <p:nvPr>
            <p:ph type="sldNum" sz="quarter" idx="12"/>
          </p:nvPr>
        </p:nvSpPr>
        <p:spPr/>
        <p:txBody>
          <a:bodyPr/>
          <a:lstStyle/>
          <a:p>
            <a:fld id="{3A98EE3D-8CD1-4C3F-BD1C-C98C9596463C}" type="slidenum">
              <a:rPr lang="en-US" noProof="0" smtClean="0"/>
              <a:pPr/>
              <a:t>16</a:t>
            </a:fld>
            <a:endParaRPr lang="en-US" noProof="0" dirty="0"/>
          </a:p>
        </p:txBody>
      </p:sp>
      <p:sp>
        <p:nvSpPr>
          <p:cNvPr id="4" name="TextBox 3">
            <a:extLst>
              <a:ext uri="{FF2B5EF4-FFF2-40B4-BE49-F238E27FC236}">
                <a16:creationId xmlns:a16="http://schemas.microsoft.com/office/drawing/2014/main" id="{D0462CD3-31E5-0D4B-1D14-DA2C13F68843}"/>
              </a:ext>
            </a:extLst>
          </p:cNvPr>
          <p:cNvSpPr txBox="1"/>
          <p:nvPr/>
        </p:nvSpPr>
        <p:spPr>
          <a:xfrm>
            <a:off x="9362831" y="1051997"/>
            <a:ext cx="1849652" cy="584775"/>
          </a:xfrm>
          <a:prstGeom prst="rect">
            <a:avLst/>
          </a:prstGeom>
          <a:noFill/>
        </p:spPr>
        <p:txBody>
          <a:bodyPr wrap="square" rtlCol="0">
            <a:spAutoFit/>
          </a:bodyPr>
          <a:lstStyle/>
          <a:p>
            <a:r>
              <a:rPr lang="en-US" sz="3200" dirty="0"/>
              <a:t>PP. 55-56  </a:t>
            </a:r>
          </a:p>
        </p:txBody>
      </p:sp>
    </p:spTree>
    <p:extLst>
      <p:ext uri="{BB962C8B-B14F-4D97-AF65-F5344CB8AC3E}">
        <p14:creationId xmlns:p14="http://schemas.microsoft.com/office/powerpoint/2010/main" val="2388655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C156A-4216-FC88-F40D-0E7A4A4BF7C1}"/>
              </a:ext>
            </a:extLst>
          </p:cNvPr>
          <p:cNvSpPr>
            <a:spLocks noGrp="1"/>
          </p:cNvSpPr>
          <p:nvPr>
            <p:ph type="title"/>
          </p:nvPr>
        </p:nvSpPr>
        <p:spPr/>
        <p:txBody>
          <a:bodyPr/>
          <a:lstStyle/>
          <a:p>
            <a:pPr algn="ctr"/>
            <a:r>
              <a:rPr lang="en-US" dirty="0"/>
              <a:t>                </a:t>
            </a:r>
            <a:r>
              <a:rPr lang="en-US" b="1" dirty="0"/>
              <a:t>Publishing                            p 56 </a:t>
            </a:r>
          </a:p>
        </p:txBody>
      </p:sp>
      <p:sp>
        <p:nvSpPr>
          <p:cNvPr id="3" name="Content Placeholder 2">
            <a:extLst>
              <a:ext uri="{FF2B5EF4-FFF2-40B4-BE49-F238E27FC236}">
                <a16:creationId xmlns:a16="http://schemas.microsoft.com/office/drawing/2014/main" id="{0E57E20F-B396-9B51-D90C-BD469B1F0E1F}"/>
              </a:ext>
            </a:extLst>
          </p:cNvPr>
          <p:cNvSpPr>
            <a:spLocks noGrp="1"/>
          </p:cNvSpPr>
          <p:nvPr>
            <p:ph idx="1"/>
          </p:nvPr>
        </p:nvSpPr>
        <p:spPr/>
        <p:txBody>
          <a:bodyPr/>
          <a:lstStyle/>
          <a:p>
            <a:pPr>
              <a:buFont typeface="Wingdings" panose="05000000000000000000" pitchFamily="2" charset="2"/>
              <a:buChar char="Ø"/>
            </a:pPr>
            <a:r>
              <a:rPr lang="en-US" dirty="0"/>
              <a:t> </a:t>
            </a:r>
            <a:r>
              <a:rPr lang="en-US" sz="3000" dirty="0"/>
              <a:t>Publishing literature may be an important method of disseminating religious views</a:t>
            </a:r>
          </a:p>
          <a:p>
            <a:pPr>
              <a:buFont typeface="Wingdings" panose="05000000000000000000" pitchFamily="2" charset="2"/>
              <a:buChar char="Ø"/>
            </a:pPr>
            <a:r>
              <a:rPr lang="en-US" sz="3000" dirty="0"/>
              <a:t> Publishing may also be a business operating in competition with commercial enterprises</a:t>
            </a:r>
          </a:p>
          <a:p>
            <a:endParaRPr lang="en-US" dirty="0"/>
          </a:p>
        </p:txBody>
      </p:sp>
    </p:spTree>
    <p:extLst>
      <p:ext uri="{BB962C8B-B14F-4D97-AF65-F5344CB8AC3E}">
        <p14:creationId xmlns:p14="http://schemas.microsoft.com/office/powerpoint/2010/main" val="921950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98789-90C2-B4EE-BFBB-E4DA9FD0C6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11B7F1-C8ED-3FB7-F2AA-35BD0F7CFB52}"/>
              </a:ext>
            </a:extLst>
          </p:cNvPr>
          <p:cNvSpPr>
            <a:spLocks noGrp="1"/>
          </p:cNvSpPr>
          <p:nvPr>
            <p:ph type="title"/>
          </p:nvPr>
        </p:nvSpPr>
        <p:spPr/>
        <p:txBody>
          <a:bodyPr>
            <a:normAutofit/>
          </a:bodyPr>
          <a:lstStyle/>
          <a:p>
            <a:r>
              <a:rPr lang="en-US" b="1" cap="none" dirty="0"/>
              <a:t>Excluded Trade of Business Activity</a:t>
            </a:r>
          </a:p>
        </p:txBody>
      </p:sp>
      <p:sp>
        <p:nvSpPr>
          <p:cNvPr id="3" name="Content Placeholder 2">
            <a:extLst>
              <a:ext uri="{FF2B5EF4-FFF2-40B4-BE49-F238E27FC236}">
                <a16:creationId xmlns:a16="http://schemas.microsoft.com/office/drawing/2014/main" id="{41AB90F0-82DC-FBFA-8521-8D97C82CB794}"/>
              </a:ext>
            </a:extLst>
          </p:cNvPr>
          <p:cNvSpPr>
            <a:spLocks noGrp="1"/>
          </p:cNvSpPr>
          <p:nvPr>
            <p:ph idx="1"/>
          </p:nvPr>
        </p:nvSpPr>
        <p:spPr/>
        <p:txBody>
          <a:bodyPr>
            <a:normAutofit/>
          </a:bodyPr>
          <a:lstStyle/>
          <a:p>
            <a:pPr marL="514350" indent="-514350">
              <a:buFont typeface="+mj-lt"/>
              <a:buAutoNum type="arabicPeriod"/>
            </a:pPr>
            <a:r>
              <a:rPr lang="en-US" sz="2600" dirty="0"/>
              <a:t>Volunteer Workers Ex. 2.9</a:t>
            </a:r>
          </a:p>
          <a:p>
            <a:pPr marL="514350" indent="-514350">
              <a:buFont typeface="+mj-lt"/>
              <a:buAutoNum type="arabicPeriod"/>
            </a:pPr>
            <a:r>
              <a:rPr lang="en-US" sz="2600" dirty="0"/>
              <a:t>Member Convenience Ex. 2.10</a:t>
            </a:r>
          </a:p>
          <a:p>
            <a:pPr marL="514350" indent="-514350">
              <a:buFont typeface="+mj-lt"/>
              <a:buAutoNum type="arabicPeriod"/>
            </a:pPr>
            <a:r>
              <a:rPr lang="en-US" sz="2600" dirty="0"/>
              <a:t>Donated Item Sales Ex 2.11</a:t>
            </a:r>
          </a:p>
          <a:p>
            <a:r>
              <a:rPr lang="en-US" sz="2600" dirty="0"/>
              <a:t>Low-Cost Articles Distribution – incidental to solicitation of charitable contributions (&lt;$13.60)</a:t>
            </a:r>
          </a:p>
          <a:p>
            <a:r>
              <a:rPr lang="en-US" sz="3200" dirty="0"/>
              <a:t>Bingo!!!</a:t>
            </a:r>
          </a:p>
          <a:p>
            <a:r>
              <a:rPr lang="en-US" sz="2600" dirty="0"/>
              <a:t>Member Lists (sold to other exempt orgs.)</a:t>
            </a:r>
          </a:p>
        </p:txBody>
      </p:sp>
      <p:sp>
        <p:nvSpPr>
          <p:cNvPr id="5" name="Slide Number Placeholder 4">
            <a:extLst>
              <a:ext uri="{FF2B5EF4-FFF2-40B4-BE49-F238E27FC236}">
                <a16:creationId xmlns:a16="http://schemas.microsoft.com/office/drawing/2014/main" id="{4180B93C-F787-B7ED-5DC2-43447D0DEB9F}"/>
              </a:ext>
            </a:extLst>
          </p:cNvPr>
          <p:cNvSpPr>
            <a:spLocks noGrp="1"/>
          </p:cNvSpPr>
          <p:nvPr>
            <p:ph type="sldNum" sz="quarter" idx="12"/>
          </p:nvPr>
        </p:nvSpPr>
        <p:spPr/>
        <p:txBody>
          <a:bodyPr/>
          <a:lstStyle/>
          <a:p>
            <a:fld id="{3A98EE3D-8CD1-4C3F-BD1C-C98C9596463C}" type="slidenum">
              <a:rPr lang="en-US" noProof="0" smtClean="0"/>
              <a:pPr/>
              <a:t>18</a:t>
            </a:fld>
            <a:endParaRPr lang="en-US" noProof="0" dirty="0"/>
          </a:p>
        </p:txBody>
      </p:sp>
      <p:sp>
        <p:nvSpPr>
          <p:cNvPr id="4" name="TextBox 3">
            <a:extLst>
              <a:ext uri="{FF2B5EF4-FFF2-40B4-BE49-F238E27FC236}">
                <a16:creationId xmlns:a16="http://schemas.microsoft.com/office/drawing/2014/main" id="{24284534-885B-6FFC-DF90-88133EC8FC25}"/>
              </a:ext>
            </a:extLst>
          </p:cNvPr>
          <p:cNvSpPr txBox="1"/>
          <p:nvPr/>
        </p:nvSpPr>
        <p:spPr>
          <a:xfrm>
            <a:off x="9660046" y="1011981"/>
            <a:ext cx="1792848" cy="584775"/>
          </a:xfrm>
          <a:prstGeom prst="rect">
            <a:avLst/>
          </a:prstGeom>
          <a:noFill/>
        </p:spPr>
        <p:txBody>
          <a:bodyPr wrap="square" rtlCol="0">
            <a:spAutoFit/>
          </a:bodyPr>
          <a:lstStyle/>
          <a:p>
            <a:r>
              <a:rPr lang="en-US" sz="3200" dirty="0"/>
              <a:t>PP. 56-57 </a:t>
            </a:r>
          </a:p>
        </p:txBody>
      </p:sp>
    </p:spTree>
    <p:extLst>
      <p:ext uri="{BB962C8B-B14F-4D97-AF65-F5344CB8AC3E}">
        <p14:creationId xmlns:p14="http://schemas.microsoft.com/office/powerpoint/2010/main" val="2842565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1AF68-C783-7DEC-81CF-17FF3AF302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ACAB11-85F3-5444-5723-C7BEAFB3A573}"/>
              </a:ext>
            </a:extLst>
          </p:cNvPr>
          <p:cNvSpPr>
            <a:spLocks noGrp="1"/>
          </p:cNvSpPr>
          <p:nvPr>
            <p:ph type="title"/>
          </p:nvPr>
        </p:nvSpPr>
        <p:spPr/>
        <p:txBody>
          <a:bodyPr>
            <a:normAutofit/>
          </a:bodyPr>
          <a:lstStyle/>
          <a:p>
            <a:r>
              <a:rPr lang="en-US" b="1" cap="none" dirty="0"/>
              <a:t>Excluded Trade of Business Activity</a:t>
            </a:r>
          </a:p>
        </p:txBody>
      </p:sp>
      <p:sp>
        <p:nvSpPr>
          <p:cNvPr id="3" name="Content Placeholder 2">
            <a:extLst>
              <a:ext uri="{FF2B5EF4-FFF2-40B4-BE49-F238E27FC236}">
                <a16:creationId xmlns:a16="http://schemas.microsoft.com/office/drawing/2014/main" id="{095D476D-325F-1047-A1B5-A18CBCA12EB5}"/>
              </a:ext>
            </a:extLst>
          </p:cNvPr>
          <p:cNvSpPr>
            <a:spLocks noGrp="1"/>
          </p:cNvSpPr>
          <p:nvPr>
            <p:ph idx="1"/>
          </p:nvPr>
        </p:nvSpPr>
        <p:spPr/>
        <p:txBody>
          <a:bodyPr>
            <a:normAutofit/>
          </a:bodyPr>
          <a:lstStyle/>
          <a:p>
            <a:r>
              <a:rPr lang="en-US" sz="2900" dirty="0"/>
              <a:t>Qualified Sponsorship Payments – excluded if no substantial benefit other than use or acknowledgment of business name, logo, product line.</a:t>
            </a:r>
          </a:p>
          <a:p>
            <a:r>
              <a:rPr lang="en-US" sz="2900" dirty="0"/>
              <a:t>The following are most likely </a:t>
            </a:r>
            <a:r>
              <a:rPr lang="en-US" sz="2900" b="1" dirty="0"/>
              <a:t>not</a:t>
            </a:r>
            <a:r>
              <a:rPr lang="en-US" sz="2900" dirty="0"/>
              <a:t> qualified:</a:t>
            </a:r>
          </a:p>
          <a:p>
            <a:pPr lvl="1">
              <a:buFont typeface="Arial" panose="020B0604020202020204" pitchFamily="34" charset="0"/>
              <a:buChar char="•"/>
            </a:pPr>
            <a:r>
              <a:rPr lang="en-US" sz="2900" dirty="0"/>
              <a:t>Advertising</a:t>
            </a:r>
          </a:p>
          <a:p>
            <a:pPr lvl="1">
              <a:buFont typeface="Arial" panose="020B0604020202020204" pitchFamily="34" charset="0"/>
              <a:buChar char="•"/>
            </a:pPr>
            <a:r>
              <a:rPr lang="en-US" sz="2900" dirty="0"/>
              <a:t>Contingent Payments</a:t>
            </a:r>
          </a:p>
          <a:p>
            <a:pPr lvl="1">
              <a:buFont typeface="Arial" panose="020B0604020202020204" pitchFamily="34" charset="0"/>
              <a:buChar char="•"/>
            </a:pPr>
            <a:r>
              <a:rPr lang="en-US" sz="2900" dirty="0"/>
              <a:t>Conventions/Trade Shows – special rule for churches</a:t>
            </a:r>
          </a:p>
          <a:p>
            <a:pPr lvl="1">
              <a:buFont typeface="Arial" panose="020B0604020202020204" pitchFamily="34" charset="0"/>
              <a:buChar char="•"/>
            </a:pPr>
            <a:r>
              <a:rPr lang="en-US" sz="2900" dirty="0"/>
              <a:t>Periodicals</a:t>
            </a:r>
          </a:p>
        </p:txBody>
      </p:sp>
      <p:sp>
        <p:nvSpPr>
          <p:cNvPr id="5" name="Slide Number Placeholder 4">
            <a:extLst>
              <a:ext uri="{FF2B5EF4-FFF2-40B4-BE49-F238E27FC236}">
                <a16:creationId xmlns:a16="http://schemas.microsoft.com/office/drawing/2014/main" id="{EE42D37B-4377-2647-E7FC-B1B183703B8F}"/>
              </a:ext>
            </a:extLst>
          </p:cNvPr>
          <p:cNvSpPr>
            <a:spLocks noGrp="1"/>
          </p:cNvSpPr>
          <p:nvPr>
            <p:ph type="sldNum" sz="quarter" idx="12"/>
          </p:nvPr>
        </p:nvSpPr>
        <p:spPr/>
        <p:txBody>
          <a:bodyPr/>
          <a:lstStyle/>
          <a:p>
            <a:fld id="{3A98EE3D-8CD1-4C3F-BD1C-C98C9596463C}" type="slidenum">
              <a:rPr lang="en-US" noProof="0" smtClean="0"/>
              <a:pPr/>
              <a:t>19</a:t>
            </a:fld>
            <a:endParaRPr lang="en-US" noProof="0" dirty="0"/>
          </a:p>
        </p:txBody>
      </p:sp>
      <p:sp>
        <p:nvSpPr>
          <p:cNvPr id="4" name="TextBox 3">
            <a:extLst>
              <a:ext uri="{FF2B5EF4-FFF2-40B4-BE49-F238E27FC236}">
                <a16:creationId xmlns:a16="http://schemas.microsoft.com/office/drawing/2014/main" id="{68D56B84-B92F-4E53-E237-3B14BA839D22}"/>
              </a:ext>
            </a:extLst>
          </p:cNvPr>
          <p:cNvSpPr txBox="1"/>
          <p:nvPr/>
        </p:nvSpPr>
        <p:spPr>
          <a:xfrm>
            <a:off x="9768269" y="1101550"/>
            <a:ext cx="1734467" cy="584775"/>
          </a:xfrm>
          <a:prstGeom prst="rect">
            <a:avLst/>
          </a:prstGeom>
          <a:noFill/>
        </p:spPr>
        <p:txBody>
          <a:bodyPr wrap="square" rtlCol="0">
            <a:spAutoFit/>
          </a:bodyPr>
          <a:lstStyle/>
          <a:p>
            <a:r>
              <a:rPr lang="en-US" sz="3200" dirty="0"/>
              <a:t>PP. 57-58</a:t>
            </a:r>
          </a:p>
        </p:txBody>
      </p:sp>
    </p:spTree>
    <p:extLst>
      <p:ext uri="{BB962C8B-B14F-4D97-AF65-F5344CB8AC3E}">
        <p14:creationId xmlns:p14="http://schemas.microsoft.com/office/powerpoint/2010/main" val="2657989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03391-119C-44D0-9B48-637E9F233245}"/>
              </a:ext>
            </a:extLst>
          </p:cNvPr>
          <p:cNvSpPr>
            <a:spLocks noGrp="1"/>
          </p:cNvSpPr>
          <p:nvPr>
            <p:ph type="title"/>
          </p:nvPr>
        </p:nvSpPr>
        <p:spPr>
          <a:xfrm>
            <a:off x="1066800" y="99631"/>
            <a:ext cx="10058400" cy="1450757"/>
          </a:xfrm>
        </p:spPr>
        <p:txBody>
          <a:bodyPr/>
          <a:lstStyle/>
          <a:p>
            <a:r>
              <a:rPr lang="en-US" cap="none" dirty="0"/>
              <a:t>RELIGIOUS ORGANIZATION TAX ISSUES</a:t>
            </a:r>
          </a:p>
        </p:txBody>
      </p:sp>
      <p:sp>
        <p:nvSpPr>
          <p:cNvPr id="3" name="Content Placeholder 2">
            <a:extLst>
              <a:ext uri="{FF2B5EF4-FFF2-40B4-BE49-F238E27FC236}">
                <a16:creationId xmlns:a16="http://schemas.microsoft.com/office/drawing/2014/main" id="{F54FBBB9-E8BF-43C9-9E9E-FCF390BC78D4}"/>
              </a:ext>
            </a:extLst>
          </p:cNvPr>
          <p:cNvSpPr>
            <a:spLocks noGrp="1"/>
          </p:cNvSpPr>
          <p:nvPr>
            <p:ph idx="1"/>
          </p:nvPr>
        </p:nvSpPr>
        <p:spPr>
          <a:xfrm>
            <a:off x="1097280" y="1683327"/>
            <a:ext cx="10058400" cy="4185767"/>
          </a:xfrm>
        </p:spPr>
        <p:txBody>
          <a:bodyPr>
            <a:normAutofit/>
          </a:bodyPr>
          <a:lstStyle/>
          <a:p>
            <a:endParaRPr lang="en-US" sz="2800" dirty="0"/>
          </a:p>
          <a:p>
            <a:r>
              <a:rPr lang="en-US" sz="3200" dirty="0"/>
              <a:t>Issue 1: Entity Tax-Exempt Status</a:t>
            </a:r>
          </a:p>
          <a:p>
            <a:r>
              <a:rPr lang="en-US" sz="3200" dirty="0"/>
              <a:t>Issue 2: Entity Taxation and Unrelated Business Income</a:t>
            </a:r>
          </a:p>
          <a:p>
            <a:r>
              <a:rPr lang="en-US" sz="3200" dirty="0"/>
              <a:t>Issue 3: Taxation of Service Providers</a:t>
            </a:r>
          </a:p>
          <a:p>
            <a:r>
              <a:rPr lang="en-US" sz="3200" dirty="0"/>
              <a:t>Issue 4: Church Audits</a:t>
            </a:r>
          </a:p>
          <a:p>
            <a:endParaRPr lang="en-US" sz="2800" dirty="0"/>
          </a:p>
        </p:txBody>
      </p:sp>
      <p:sp>
        <p:nvSpPr>
          <p:cNvPr id="5" name="Slide Number Placeholder 4">
            <a:extLst>
              <a:ext uri="{FF2B5EF4-FFF2-40B4-BE49-F238E27FC236}">
                <a16:creationId xmlns:a16="http://schemas.microsoft.com/office/drawing/2014/main" id="{EA121DB4-5D5F-393C-6608-3DCBE0832EFB}"/>
              </a:ext>
            </a:extLst>
          </p:cNvPr>
          <p:cNvSpPr>
            <a:spLocks noGrp="1"/>
          </p:cNvSpPr>
          <p:nvPr>
            <p:ph type="sldNum" sz="quarter" idx="12"/>
          </p:nvPr>
        </p:nvSpPr>
        <p:spPr/>
        <p:txBody>
          <a:bodyPr/>
          <a:lstStyle/>
          <a:p>
            <a:fld id="{3A98EE3D-8CD1-4C3F-BD1C-C98C9596463C}" type="slidenum">
              <a:rPr lang="en-US" noProof="0" smtClean="0"/>
              <a:pPr/>
              <a:t>2</a:t>
            </a:fld>
            <a:endParaRPr lang="en-US" noProof="0" dirty="0"/>
          </a:p>
        </p:txBody>
      </p:sp>
      <p:sp>
        <p:nvSpPr>
          <p:cNvPr id="4" name="TextBox 3">
            <a:extLst>
              <a:ext uri="{FF2B5EF4-FFF2-40B4-BE49-F238E27FC236}">
                <a16:creationId xmlns:a16="http://schemas.microsoft.com/office/drawing/2014/main" id="{0B26D81F-ECF8-449B-8B81-E4A6D7B04165}"/>
              </a:ext>
            </a:extLst>
          </p:cNvPr>
          <p:cNvSpPr txBox="1"/>
          <p:nvPr/>
        </p:nvSpPr>
        <p:spPr>
          <a:xfrm>
            <a:off x="9827151" y="1258000"/>
            <a:ext cx="1458638" cy="584775"/>
          </a:xfrm>
          <a:prstGeom prst="rect">
            <a:avLst/>
          </a:prstGeom>
          <a:noFill/>
        </p:spPr>
        <p:txBody>
          <a:bodyPr wrap="square" rtlCol="0">
            <a:spAutoFit/>
          </a:bodyPr>
          <a:lstStyle/>
          <a:p>
            <a:r>
              <a:rPr lang="en-US" sz="3200" dirty="0"/>
              <a:t>P. 45</a:t>
            </a:r>
          </a:p>
        </p:txBody>
      </p:sp>
    </p:spTree>
    <p:extLst>
      <p:ext uri="{BB962C8B-B14F-4D97-AF65-F5344CB8AC3E}">
        <p14:creationId xmlns:p14="http://schemas.microsoft.com/office/powerpoint/2010/main" val="2175094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14CE7-6D8F-31A6-CB2A-BF2AC2192D8E}"/>
              </a:ext>
            </a:extLst>
          </p:cNvPr>
          <p:cNvSpPr>
            <a:spLocks noGrp="1"/>
          </p:cNvSpPr>
          <p:nvPr>
            <p:ph type="title"/>
          </p:nvPr>
        </p:nvSpPr>
        <p:spPr/>
        <p:txBody>
          <a:bodyPr/>
          <a:lstStyle/>
          <a:p>
            <a:pPr algn="ctr"/>
            <a:r>
              <a:rPr lang="en-US" dirty="0"/>
              <a:t>                   </a:t>
            </a:r>
            <a:r>
              <a:rPr lang="en-US" b="1" dirty="0"/>
              <a:t>Example 2.8                        </a:t>
            </a:r>
            <a:r>
              <a:rPr lang="en-US" sz="3200" b="1" dirty="0"/>
              <a:t>p 55</a:t>
            </a:r>
          </a:p>
        </p:txBody>
      </p:sp>
      <p:sp>
        <p:nvSpPr>
          <p:cNvPr id="3" name="Content Placeholder 2">
            <a:extLst>
              <a:ext uri="{FF2B5EF4-FFF2-40B4-BE49-F238E27FC236}">
                <a16:creationId xmlns:a16="http://schemas.microsoft.com/office/drawing/2014/main" id="{3F145692-F9C6-5699-87E2-3E93A04A5B83}"/>
              </a:ext>
            </a:extLst>
          </p:cNvPr>
          <p:cNvSpPr>
            <a:spLocks noGrp="1"/>
          </p:cNvSpPr>
          <p:nvPr>
            <p:ph idx="1"/>
          </p:nvPr>
        </p:nvSpPr>
        <p:spPr/>
        <p:txBody>
          <a:bodyPr/>
          <a:lstStyle/>
          <a:p>
            <a:pPr>
              <a:buFont typeface="Arial" panose="020B0604020202020204" pitchFamily="34" charset="0"/>
              <a:buChar char="•"/>
            </a:pPr>
            <a:r>
              <a:rPr lang="en-US" sz="2800" dirty="0"/>
              <a:t> Western Pastoral is an 501(c)(3) religious organization</a:t>
            </a:r>
          </a:p>
          <a:p>
            <a:pPr>
              <a:buFont typeface="Arial" panose="020B0604020202020204" pitchFamily="34" charset="0"/>
              <a:buChar char="•"/>
            </a:pPr>
            <a:r>
              <a:rPr lang="en-US" sz="2800" dirty="0"/>
              <a:t> Contracts to print and regularly mails brochures, pamphlets, and other commercial advertising materials to its members </a:t>
            </a:r>
          </a:p>
          <a:p>
            <a:pPr>
              <a:buFont typeface="Arial" panose="020B0604020202020204" pitchFamily="34" charset="0"/>
              <a:buChar char="•"/>
            </a:pPr>
            <a:r>
              <a:rPr lang="en-US" sz="2800" dirty="0"/>
              <a:t> The distribution of the advertising materials does not contribute importantly to the accomplishment of any purpose for which Weston was granted exemption</a:t>
            </a:r>
          </a:p>
          <a:p>
            <a:pPr>
              <a:buFont typeface="Arial" panose="020B0604020202020204" pitchFamily="34" charset="0"/>
              <a:buChar char="•"/>
            </a:pPr>
            <a:r>
              <a:rPr lang="en-US" sz="2800" dirty="0"/>
              <a:t> The gross income is from an unrelated trade or business </a:t>
            </a:r>
          </a:p>
          <a:p>
            <a:endParaRPr lang="en-US" dirty="0"/>
          </a:p>
        </p:txBody>
      </p:sp>
    </p:spTree>
    <p:extLst>
      <p:ext uri="{BB962C8B-B14F-4D97-AF65-F5344CB8AC3E}">
        <p14:creationId xmlns:p14="http://schemas.microsoft.com/office/powerpoint/2010/main" val="1566178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1EC12-36E4-B3FD-64A3-666775A1911B}"/>
              </a:ext>
            </a:extLst>
          </p:cNvPr>
          <p:cNvSpPr>
            <a:spLocks noGrp="1"/>
          </p:cNvSpPr>
          <p:nvPr>
            <p:ph type="title"/>
          </p:nvPr>
        </p:nvSpPr>
        <p:spPr/>
        <p:txBody>
          <a:bodyPr/>
          <a:lstStyle/>
          <a:p>
            <a:pPr algn="ctr"/>
            <a:r>
              <a:rPr lang="en-US" b="1" dirty="0"/>
              <a:t>                     Rents                       </a:t>
            </a:r>
            <a:r>
              <a:rPr lang="en-US" sz="2800" b="1" dirty="0"/>
              <a:t>p 59</a:t>
            </a:r>
          </a:p>
        </p:txBody>
      </p:sp>
      <p:sp>
        <p:nvSpPr>
          <p:cNvPr id="3" name="Content Placeholder 2">
            <a:extLst>
              <a:ext uri="{FF2B5EF4-FFF2-40B4-BE49-F238E27FC236}">
                <a16:creationId xmlns:a16="http://schemas.microsoft.com/office/drawing/2014/main" id="{CA638E86-2452-585B-DF40-B448CE39F30D}"/>
              </a:ext>
            </a:extLst>
          </p:cNvPr>
          <p:cNvSpPr>
            <a:spLocks noGrp="1"/>
          </p:cNvSpPr>
          <p:nvPr>
            <p:ph idx="1"/>
          </p:nvPr>
        </p:nvSpPr>
        <p:spPr/>
        <p:txBody>
          <a:bodyPr/>
          <a:lstStyle/>
          <a:p>
            <a:pPr>
              <a:buFont typeface="Arial" panose="020B0604020202020204" pitchFamily="34" charset="0"/>
              <a:buChar char="•"/>
            </a:pPr>
            <a:r>
              <a:rPr lang="en-US" dirty="0"/>
              <a:t> </a:t>
            </a:r>
            <a:r>
              <a:rPr lang="en-US" sz="3000" dirty="0"/>
              <a:t>Rents from </a:t>
            </a:r>
            <a:r>
              <a:rPr lang="en-US" sz="3000" u="sng" dirty="0"/>
              <a:t>Real </a:t>
            </a:r>
            <a:r>
              <a:rPr lang="en-US" sz="3000" dirty="0"/>
              <a:t>Property are excluded from UBTI</a:t>
            </a:r>
          </a:p>
          <a:p>
            <a:pPr>
              <a:buFont typeface="Arial" panose="020B0604020202020204" pitchFamily="34" charset="0"/>
              <a:buChar char="•"/>
            </a:pPr>
            <a:r>
              <a:rPr lang="en-US" sz="3000" dirty="0"/>
              <a:t> Rents from </a:t>
            </a:r>
            <a:r>
              <a:rPr lang="en-US" sz="3000" u="sng" dirty="0"/>
              <a:t>Personal </a:t>
            </a:r>
            <a:r>
              <a:rPr lang="en-US" sz="3000" dirty="0"/>
              <a:t>property are included </a:t>
            </a:r>
          </a:p>
          <a:p>
            <a:pPr>
              <a:buFont typeface="Arial" panose="020B0604020202020204" pitchFamily="34" charset="0"/>
              <a:buChar char="•"/>
            </a:pPr>
            <a:r>
              <a:rPr lang="en-US" sz="3000" dirty="0"/>
              <a:t> Mixed use will determine based on %</a:t>
            </a:r>
          </a:p>
          <a:p>
            <a:pPr>
              <a:buFont typeface="Arial" panose="020B0604020202020204" pitchFamily="34" charset="0"/>
              <a:buChar char="•"/>
            </a:pPr>
            <a:r>
              <a:rPr lang="en-US" sz="3000" dirty="0"/>
              <a:t> Personal property income 10% or less – excluded</a:t>
            </a:r>
          </a:p>
          <a:p>
            <a:pPr>
              <a:buFont typeface="Arial" panose="020B0604020202020204" pitchFamily="34" charset="0"/>
              <a:buChar char="•"/>
            </a:pPr>
            <a:r>
              <a:rPr lang="en-US" sz="3000" dirty="0"/>
              <a:t> More than 10% to 50% - actual amount is UBTI</a:t>
            </a:r>
          </a:p>
          <a:p>
            <a:pPr>
              <a:buFont typeface="Arial" panose="020B0604020202020204" pitchFamily="34" charset="0"/>
              <a:buChar char="•"/>
            </a:pPr>
            <a:r>
              <a:rPr lang="en-US" sz="3000" dirty="0"/>
              <a:t> More than 50% - all UBTI   </a:t>
            </a:r>
          </a:p>
        </p:txBody>
      </p:sp>
    </p:spTree>
    <p:extLst>
      <p:ext uri="{BB962C8B-B14F-4D97-AF65-F5344CB8AC3E}">
        <p14:creationId xmlns:p14="http://schemas.microsoft.com/office/powerpoint/2010/main" val="1632281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18C8F-26E6-0849-71E7-D91AFFF03EDD}"/>
              </a:ext>
            </a:extLst>
          </p:cNvPr>
          <p:cNvSpPr>
            <a:spLocks noGrp="1"/>
          </p:cNvSpPr>
          <p:nvPr>
            <p:ph type="title"/>
          </p:nvPr>
        </p:nvSpPr>
        <p:spPr/>
        <p:txBody>
          <a:bodyPr/>
          <a:lstStyle/>
          <a:p>
            <a:pPr algn="ctr"/>
            <a:r>
              <a:rPr lang="en-US" dirty="0"/>
              <a:t>Church </a:t>
            </a:r>
            <a:r>
              <a:rPr lang="en-US"/>
              <a:t>parking lot  Monday </a:t>
            </a:r>
            <a:r>
              <a:rPr lang="en-US" dirty="0"/>
              <a:t>- Friday</a:t>
            </a:r>
          </a:p>
        </p:txBody>
      </p:sp>
      <p:pic>
        <p:nvPicPr>
          <p:cNvPr id="5" name="Content Placeholder 4" descr="A aerial view of a parking lot full of cars&#10;&#10;AI-generated content may be incorrect.">
            <a:extLst>
              <a:ext uri="{FF2B5EF4-FFF2-40B4-BE49-F238E27FC236}">
                <a16:creationId xmlns:a16="http://schemas.microsoft.com/office/drawing/2014/main" id="{2D1C8A24-2609-F504-0E61-A3BF468743A3}"/>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97280" y="1846263"/>
            <a:ext cx="10280765" cy="4022725"/>
          </a:xfrm>
        </p:spPr>
      </p:pic>
    </p:spTree>
    <p:extLst>
      <p:ext uri="{BB962C8B-B14F-4D97-AF65-F5344CB8AC3E}">
        <p14:creationId xmlns:p14="http://schemas.microsoft.com/office/powerpoint/2010/main" val="94435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0787-D2C5-E103-31F3-48ABBBA957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6B62BF-55B5-8E2F-1ADB-EBBAF567CE58}"/>
              </a:ext>
            </a:extLst>
          </p:cNvPr>
          <p:cNvSpPr>
            <a:spLocks noGrp="1"/>
          </p:cNvSpPr>
          <p:nvPr>
            <p:ph type="title"/>
          </p:nvPr>
        </p:nvSpPr>
        <p:spPr/>
        <p:txBody>
          <a:bodyPr>
            <a:normAutofit/>
          </a:bodyPr>
          <a:lstStyle/>
          <a:p>
            <a:r>
              <a:rPr lang="en-US" b="1" cap="none" dirty="0"/>
              <a:t>Calculating UBTI</a:t>
            </a:r>
          </a:p>
        </p:txBody>
      </p:sp>
      <p:sp>
        <p:nvSpPr>
          <p:cNvPr id="3" name="Content Placeholder 2">
            <a:extLst>
              <a:ext uri="{FF2B5EF4-FFF2-40B4-BE49-F238E27FC236}">
                <a16:creationId xmlns:a16="http://schemas.microsoft.com/office/drawing/2014/main" id="{3DC21935-1F42-2094-054E-204EEA137B26}"/>
              </a:ext>
            </a:extLst>
          </p:cNvPr>
          <p:cNvSpPr>
            <a:spLocks noGrp="1"/>
          </p:cNvSpPr>
          <p:nvPr>
            <p:ph idx="1"/>
          </p:nvPr>
        </p:nvSpPr>
        <p:spPr/>
        <p:txBody>
          <a:bodyPr>
            <a:normAutofit/>
          </a:bodyPr>
          <a:lstStyle/>
          <a:p>
            <a:r>
              <a:rPr lang="en-US" sz="3000" dirty="0"/>
              <a:t>UBTI = gross income from a T/B </a:t>
            </a:r>
            <a:r>
              <a:rPr lang="en-US" sz="3000" i="1" dirty="0"/>
              <a:t>regularly conducted </a:t>
            </a:r>
            <a:r>
              <a:rPr lang="en-US" sz="3000" dirty="0"/>
              <a:t>that is unrelated to exempt organization’s purpose</a:t>
            </a:r>
          </a:p>
          <a:p>
            <a:r>
              <a:rPr lang="en-US" sz="3000" dirty="0"/>
              <a:t>Two or more unrelated T/B</a:t>
            </a:r>
          </a:p>
          <a:p>
            <a:pPr lvl="1">
              <a:buFont typeface="Arial" panose="020B0604020202020204" pitchFamily="34" charset="0"/>
              <a:buChar char="•"/>
            </a:pPr>
            <a:r>
              <a:rPr lang="en-US" sz="3000" dirty="0"/>
              <a:t>Calculate separately</a:t>
            </a:r>
          </a:p>
          <a:p>
            <a:pPr lvl="1">
              <a:buFont typeface="Arial" panose="020B0604020202020204" pitchFamily="34" charset="0"/>
              <a:buChar char="•"/>
            </a:pPr>
            <a:r>
              <a:rPr lang="en-US" sz="3000" dirty="0"/>
              <a:t>Cannot offset loss of one from income of another</a:t>
            </a:r>
          </a:p>
          <a:p>
            <a:pPr lvl="1">
              <a:buFont typeface="Arial" panose="020B0604020202020204" pitchFamily="34" charset="0"/>
              <a:buChar char="•"/>
            </a:pPr>
            <a:r>
              <a:rPr lang="en-US" sz="3000" dirty="0"/>
              <a:t>Cannot be less than zero</a:t>
            </a:r>
          </a:p>
        </p:txBody>
      </p:sp>
      <p:sp>
        <p:nvSpPr>
          <p:cNvPr id="5" name="Slide Number Placeholder 4">
            <a:extLst>
              <a:ext uri="{FF2B5EF4-FFF2-40B4-BE49-F238E27FC236}">
                <a16:creationId xmlns:a16="http://schemas.microsoft.com/office/drawing/2014/main" id="{F60C225E-B0FE-A825-D126-0F3A3DD763F3}"/>
              </a:ext>
            </a:extLst>
          </p:cNvPr>
          <p:cNvSpPr>
            <a:spLocks noGrp="1"/>
          </p:cNvSpPr>
          <p:nvPr>
            <p:ph type="sldNum" sz="quarter" idx="12"/>
          </p:nvPr>
        </p:nvSpPr>
        <p:spPr/>
        <p:txBody>
          <a:bodyPr/>
          <a:lstStyle/>
          <a:p>
            <a:fld id="{3A98EE3D-8CD1-4C3F-BD1C-C98C9596463C}" type="slidenum">
              <a:rPr lang="en-US" noProof="0" smtClean="0"/>
              <a:pPr/>
              <a:t>23</a:t>
            </a:fld>
            <a:endParaRPr lang="en-US" noProof="0" dirty="0"/>
          </a:p>
        </p:txBody>
      </p:sp>
      <p:sp>
        <p:nvSpPr>
          <p:cNvPr id="4" name="TextBox 3">
            <a:extLst>
              <a:ext uri="{FF2B5EF4-FFF2-40B4-BE49-F238E27FC236}">
                <a16:creationId xmlns:a16="http://schemas.microsoft.com/office/drawing/2014/main" id="{E46313C7-4523-C652-3454-CBE9CB48E747}"/>
              </a:ext>
            </a:extLst>
          </p:cNvPr>
          <p:cNvSpPr txBox="1"/>
          <p:nvPr/>
        </p:nvSpPr>
        <p:spPr>
          <a:xfrm>
            <a:off x="9362832" y="1051997"/>
            <a:ext cx="1458638" cy="584775"/>
          </a:xfrm>
          <a:prstGeom prst="rect">
            <a:avLst/>
          </a:prstGeom>
          <a:noFill/>
        </p:spPr>
        <p:txBody>
          <a:bodyPr wrap="square" rtlCol="0">
            <a:spAutoFit/>
          </a:bodyPr>
          <a:lstStyle/>
          <a:p>
            <a:r>
              <a:rPr lang="en-US" sz="3200" dirty="0"/>
              <a:t>P. 58  </a:t>
            </a:r>
          </a:p>
        </p:txBody>
      </p:sp>
    </p:spTree>
    <p:extLst>
      <p:ext uri="{BB962C8B-B14F-4D97-AF65-F5344CB8AC3E}">
        <p14:creationId xmlns:p14="http://schemas.microsoft.com/office/powerpoint/2010/main" val="42613868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C6A8C-7DE3-6069-CD22-7A2D94E2A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8813CC-E762-D57F-BC22-F731585F7CF0}"/>
              </a:ext>
            </a:extLst>
          </p:cNvPr>
          <p:cNvSpPr>
            <a:spLocks noGrp="1"/>
          </p:cNvSpPr>
          <p:nvPr>
            <p:ph type="title"/>
          </p:nvPr>
        </p:nvSpPr>
        <p:spPr/>
        <p:txBody>
          <a:bodyPr>
            <a:normAutofit/>
          </a:bodyPr>
          <a:lstStyle/>
          <a:p>
            <a:r>
              <a:rPr lang="en-US" b="1" cap="none" dirty="0"/>
              <a:t>Exclusions from Income</a:t>
            </a:r>
          </a:p>
        </p:txBody>
      </p:sp>
      <p:sp>
        <p:nvSpPr>
          <p:cNvPr id="3" name="Content Placeholder 2">
            <a:extLst>
              <a:ext uri="{FF2B5EF4-FFF2-40B4-BE49-F238E27FC236}">
                <a16:creationId xmlns:a16="http://schemas.microsoft.com/office/drawing/2014/main" id="{1C3ABF08-6371-AD75-103C-4607234BCF61}"/>
              </a:ext>
            </a:extLst>
          </p:cNvPr>
          <p:cNvSpPr>
            <a:spLocks noGrp="1"/>
          </p:cNvSpPr>
          <p:nvPr>
            <p:ph idx="1"/>
          </p:nvPr>
        </p:nvSpPr>
        <p:spPr>
          <a:xfrm>
            <a:off x="1097280" y="1737360"/>
            <a:ext cx="10058400" cy="4317451"/>
          </a:xfrm>
        </p:spPr>
        <p:txBody>
          <a:bodyPr>
            <a:noAutofit/>
          </a:bodyPr>
          <a:lstStyle/>
          <a:p>
            <a:r>
              <a:rPr lang="en-US" sz="3000" dirty="0"/>
              <a:t>Items not likely to result in serious competition for taxable businesses having similar income including:</a:t>
            </a:r>
          </a:p>
          <a:p>
            <a:pPr lvl="1">
              <a:buFont typeface="Arial" panose="020B0604020202020204" pitchFamily="34" charset="0"/>
              <a:buChar char="•"/>
            </a:pPr>
            <a:r>
              <a:rPr lang="en-US" sz="3000" dirty="0"/>
              <a:t>Dividends, Interest, Other Investment Income</a:t>
            </a:r>
          </a:p>
          <a:p>
            <a:pPr lvl="1">
              <a:buFont typeface="Arial" panose="020B0604020202020204" pitchFamily="34" charset="0"/>
              <a:buChar char="•"/>
            </a:pPr>
            <a:r>
              <a:rPr lang="en-US" sz="3000" dirty="0"/>
              <a:t>Royalties</a:t>
            </a:r>
          </a:p>
          <a:p>
            <a:pPr lvl="1">
              <a:buFont typeface="Arial" panose="020B0604020202020204" pitchFamily="34" charset="0"/>
              <a:buChar char="•"/>
            </a:pPr>
            <a:r>
              <a:rPr lang="en-US" sz="3000" dirty="0"/>
              <a:t>Rents – real property only</a:t>
            </a:r>
          </a:p>
          <a:p>
            <a:pPr lvl="1">
              <a:buFont typeface="Arial" panose="020B0604020202020204" pitchFamily="34" charset="0"/>
              <a:buChar char="•"/>
            </a:pPr>
            <a:r>
              <a:rPr lang="en-US" sz="3000" dirty="0"/>
              <a:t>Property Disposition Gains/Losses, except:</a:t>
            </a:r>
          </a:p>
          <a:p>
            <a:pPr lvl="2">
              <a:buFont typeface="Arial" panose="020B0604020202020204" pitchFamily="34" charset="0"/>
              <a:buChar char="•"/>
            </a:pPr>
            <a:r>
              <a:rPr lang="en-US" sz="3000" dirty="0"/>
              <a:t>Inventory</a:t>
            </a:r>
          </a:p>
          <a:p>
            <a:pPr lvl="2">
              <a:buFont typeface="Arial" panose="020B0604020202020204" pitchFamily="34" charset="0"/>
              <a:buChar char="•"/>
            </a:pPr>
            <a:r>
              <a:rPr lang="en-US" sz="3000" dirty="0"/>
              <a:t>Held primarily for sale &amp; </a:t>
            </a:r>
          </a:p>
          <a:p>
            <a:pPr lvl="2">
              <a:buFont typeface="Arial" panose="020B0604020202020204" pitchFamily="34" charset="0"/>
              <a:buChar char="•"/>
            </a:pPr>
            <a:r>
              <a:rPr lang="en-US" sz="3000" dirty="0"/>
              <a:t>Cut timber</a:t>
            </a:r>
          </a:p>
        </p:txBody>
      </p:sp>
      <p:sp>
        <p:nvSpPr>
          <p:cNvPr id="5" name="Slide Number Placeholder 4">
            <a:extLst>
              <a:ext uri="{FF2B5EF4-FFF2-40B4-BE49-F238E27FC236}">
                <a16:creationId xmlns:a16="http://schemas.microsoft.com/office/drawing/2014/main" id="{B9AFDFB4-D8CC-4C1F-F813-141CAC1232AE}"/>
              </a:ext>
            </a:extLst>
          </p:cNvPr>
          <p:cNvSpPr>
            <a:spLocks noGrp="1"/>
          </p:cNvSpPr>
          <p:nvPr>
            <p:ph type="sldNum" sz="quarter" idx="12"/>
          </p:nvPr>
        </p:nvSpPr>
        <p:spPr/>
        <p:txBody>
          <a:bodyPr/>
          <a:lstStyle/>
          <a:p>
            <a:fld id="{3A98EE3D-8CD1-4C3F-BD1C-C98C9596463C}" type="slidenum">
              <a:rPr lang="en-US" noProof="0" smtClean="0"/>
              <a:pPr/>
              <a:t>24</a:t>
            </a:fld>
            <a:endParaRPr lang="en-US" noProof="0" dirty="0"/>
          </a:p>
        </p:txBody>
      </p:sp>
      <p:sp>
        <p:nvSpPr>
          <p:cNvPr id="4" name="TextBox 3">
            <a:extLst>
              <a:ext uri="{FF2B5EF4-FFF2-40B4-BE49-F238E27FC236}">
                <a16:creationId xmlns:a16="http://schemas.microsoft.com/office/drawing/2014/main" id="{9B7427C1-8E7C-AEF3-FBD4-9B9118694216}"/>
              </a:ext>
            </a:extLst>
          </p:cNvPr>
          <p:cNvSpPr txBox="1"/>
          <p:nvPr/>
        </p:nvSpPr>
        <p:spPr>
          <a:xfrm>
            <a:off x="9362832" y="1051997"/>
            <a:ext cx="1731888" cy="584775"/>
          </a:xfrm>
          <a:prstGeom prst="rect">
            <a:avLst/>
          </a:prstGeom>
          <a:noFill/>
        </p:spPr>
        <p:txBody>
          <a:bodyPr wrap="square" rtlCol="0">
            <a:spAutoFit/>
          </a:bodyPr>
          <a:lstStyle/>
          <a:p>
            <a:r>
              <a:rPr lang="en-US" sz="3200" dirty="0"/>
              <a:t>PP. 58-59 </a:t>
            </a:r>
          </a:p>
        </p:txBody>
      </p:sp>
    </p:spTree>
    <p:extLst>
      <p:ext uri="{BB962C8B-B14F-4D97-AF65-F5344CB8AC3E}">
        <p14:creationId xmlns:p14="http://schemas.microsoft.com/office/powerpoint/2010/main" val="9648061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DCFD-44BF-D8A2-0C68-1267327C3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59FE00-07A5-5003-F55B-8C23561BC439}"/>
              </a:ext>
            </a:extLst>
          </p:cNvPr>
          <p:cNvSpPr>
            <a:spLocks noGrp="1"/>
          </p:cNvSpPr>
          <p:nvPr>
            <p:ph type="title"/>
          </p:nvPr>
        </p:nvSpPr>
        <p:spPr/>
        <p:txBody>
          <a:bodyPr>
            <a:normAutofit/>
          </a:bodyPr>
          <a:lstStyle/>
          <a:p>
            <a:r>
              <a:rPr lang="en-US" b="1" cap="none" dirty="0"/>
              <a:t>Deductions from UBTI</a:t>
            </a:r>
          </a:p>
        </p:txBody>
      </p:sp>
      <p:sp>
        <p:nvSpPr>
          <p:cNvPr id="3" name="Content Placeholder 2">
            <a:extLst>
              <a:ext uri="{FF2B5EF4-FFF2-40B4-BE49-F238E27FC236}">
                <a16:creationId xmlns:a16="http://schemas.microsoft.com/office/drawing/2014/main" id="{C9CACC35-3FB1-FD53-2146-962ADD4C6654}"/>
              </a:ext>
            </a:extLst>
          </p:cNvPr>
          <p:cNvSpPr>
            <a:spLocks noGrp="1"/>
          </p:cNvSpPr>
          <p:nvPr>
            <p:ph idx="1"/>
          </p:nvPr>
        </p:nvSpPr>
        <p:spPr/>
        <p:txBody>
          <a:bodyPr>
            <a:normAutofit/>
          </a:bodyPr>
          <a:lstStyle/>
          <a:p>
            <a:pPr marL="0" indent="0">
              <a:buNone/>
            </a:pPr>
            <a:r>
              <a:rPr lang="en-US" sz="3000" dirty="0"/>
              <a:t>Deductions </a:t>
            </a:r>
            <a:r>
              <a:rPr lang="en-US" sz="3000" i="1" dirty="0"/>
              <a:t>directly connected </a:t>
            </a:r>
            <a:r>
              <a:rPr lang="en-US" sz="3000" dirty="0"/>
              <a:t>to T/B will reduce UBTI</a:t>
            </a:r>
          </a:p>
          <a:p>
            <a:pPr>
              <a:buFont typeface="Arial" panose="020B0604020202020204" pitchFamily="34" charset="0"/>
              <a:buChar char="•"/>
            </a:pPr>
            <a:r>
              <a:rPr lang="en-US" sz="3000" dirty="0"/>
              <a:t> Must have a proximate and primary relationship to carrying on T/B</a:t>
            </a:r>
          </a:p>
          <a:p>
            <a:pPr>
              <a:buFont typeface="Arial" panose="020B0604020202020204" pitchFamily="34" charset="0"/>
              <a:buChar char="•"/>
            </a:pPr>
            <a:r>
              <a:rPr lang="en-US" sz="3000" dirty="0"/>
              <a:t> Attributable solely to the conduct of the unrelated T/B qualify if otherwise allowed</a:t>
            </a:r>
          </a:p>
          <a:p>
            <a:pPr marL="0">
              <a:buNone/>
            </a:pPr>
            <a:endParaRPr lang="en-US" sz="2600" dirty="0"/>
          </a:p>
          <a:p>
            <a:pPr lvl="1"/>
            <a:endParaRPr lang="en-US" sz="2600" dirty="0"/>
          </a:p>
        </p:txBody>
      </p:sp>
      <p:sp>
        <p:nvSpPr>
          <p:cNvPr id="5" name="Slide Number Placeholder 4">
            <a:extLst>
              <a:ext uri="{FF2B5EF4-FFF2-40B4-BE49-F238E27FC236}">
                <a16:creationId xmlns:a16="http://schemas.microsoft.com/office/drawing/2014/main" id="{D6349638-2CD9-6CC5-2151-71C75E9D3853}"/>
              </a:ext>
            </a:extLst>
          </p:cNvPr>
          <p:cNvSpPr>
            <a:spLocks noGrp="1"/>
          </p:cNvSpPr>
          <p:nvPr>
            <p:ph type="sldNum" sz="quarter" idx="12"/>
          </p:nvPr>
        </p:nvSpPr>
        <p:spPr/>
        <p:txBody>
          <a:bodyPr/>
          <a:lstStyle/>
          <a:p>
            <a:fld id="{3A98EE3D-8CD1-4C3F-BD1C-C98C9596463C}" type="slidenum">
              <a:rPr lang="en-US" noProof="0" smtClean="0"/>
              <a:pPr/>
              <a:t>25</a:t>
            </a:fld>
            <a:endParaRPr lang="en-US" noProof="0" dirty="0"/>
          </a:p>
        </p:txBody>
      </p:sp>
      <p:sp>
        <p:nvSpPr>
          <p:cNvPr id="4" name="TextBox 3">
            <a:extLst>
              <a:ext uri="{FF2B5EF4-FFF2-40B4-BE49-F238E27FC236}">
                <a16:creationId xmlns:a16="http://schemas.microsoft.com/office/drawing/2014/main" id="{48D2A504-6F8A-5C19-905A-7E1B9DF23B3C}"/>
              </a:ext>
            </a:extLst>
          </p:cNvPr>
          <p:cNvSpPr txBox="1"/>
          <p:nvPr/>
        </p:nvSpPr>
        <p:spPr>
          <a:xfrm>
            <a:off x="9362832" y="1051997"/>
            <a:ext cx="1458638" cy="584775"/>
          </a:xfrm>
          <a:prstGeom prst="rect">
            <a:avLst/>
          </a:prstGeom>
          <a:noFill/>
        </p:spPr>
        <p:txBody>
          <a:bodyPr wrap="square" rtlCol="0">
            <a:spAutoFit/>
          </a:bodyPr>
          <a:lstStyle/>
          <a:p>
            <a:r>
              <a:rPr lang="en-US" sz="3200" dirty="0"/>
              <a:t>P. 60  </a:t>
            </a:r>
          </a:p>
        </p:txBody>
      </p:sp>
    </p:spTree>
    <p:extLst>
      <p:ext uri="{BB962C8B-B14F-4D97-AF65-F5344CB8AC3E}">
        <p14:creationId xmlns:p14="http://schemas.microsoft.com/office/powerpoint/2010/main" val="1399995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913DA-C94A-8D9D-3CBE-D242EC50DE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94CA29-59A4-8EE5-8F36-5B36D129255C}"/>
              </a:ext>
            </a:extLst>
          </p:cNvPr>
          <p:cNvSpPr>
            <a:spLocks noGrp="1"/>
          </p:cNvSpPr>
          <p:nvPr>
            <p:ph type="title"/>
          </p:nvPr>
        </p:nvSpPr>
        <p:spPr/>
        <p:txBody>
          <a:bodyPr>
            <a:normAutofit/>
          </a:bodyPr>
          <a:lstStyle/>
          <a:p>
            <a:r>
              <a:rPr lang="en-US" b="1" cap="none" dirty="0"/>
              <a:t>Deductions from UBTI</a:t>
            </a:r>
          </a:p>
        </p:txBody>
      </p:sp>
      <p:sp>
        <p:nvSpPr>
          <p:cNvPr id="3" name="Content Placeholder 2">
            <a:extLst>
              <a:ext uri="{FF2B5EF4-FFF2-40B4-BE49-F238E27FC236}">
                <a16:creationId xmlns:a16="http://schemas.microsoft.com/office/drawing/2014/main" id="{64094A3F-B3D5-853E-001A-B47A482645BD}"/>
              </a:ext>
            </a:extLst>
          </p:cNvPr>
          <p:cNvSpPr>
            <a:spLocks noGrp="1"/>
          </p:cNvSpPr>
          <p:nvPr>
            <p:ph idx="1"/>
          </p:nvPr>
        </p:nvSpPr>
        <p:spPr/>
        <p:txBody>
          <a:bodyPr>
            <a:normAutofit/>
          </a:bodyPr>
          <a:lstStyle/>
          <a:p>
            <a:r>
              <a:rPr lang="en-US" sz="3000" dirty="0"/>
              <a:t>Dual Use – must allocate for each unrelated T/B – Ex 2.12</a:t>
            </a:r>
          </a:p>
          <a:p>
            <a:r>
              <a:rPr lang="en-US" sz="3000" dirty="0"/>
              <a:t>NOL Deduction:</a:t>
            </a:r>
          </a:p>
          <a:p>
            <a:pPr lvl="1">
              <a:buFont typeface="Arial" panose="020B0604020202020204" pitchFamily="34" charset="0"/>
              <a:buChar char="•"/>
            </a:pPr>
            <a:r>
              <a:rPr lang="en-US" sz="3000" dirty="0"/>
              <a:t>Limited to lesser of aggregate of PY carryovers OR 80% of TI</a:t>
            </a:r>
          </a:p>
          <a:p>
            <a:pPr lvl="1">
              <a:buFont typeface="Arial" panose="020B0604020202020204" pitchFamily="34" charset="0"/>
              <a:buChar char="•"/>
            </a:pPr>
            <a:r>
              <a:rPr lang="en-US" sz="3000" dirty="0"/>
              <a:t>No carryback</a:t>
            </a:r>
          </a:p>
          <a:p>
            <a:pPr lvl="1">
              <a:buFont typeface="Arial" panose="020B0604020202020204" pitchFamily="34" charset="0"/>
              <a:buChar char="•"/>
            </a:pPr>
            <a:r>
              <a:rPr lang="en-US" sz="3000" dirty="0"/>
              <a:t>If more than one unrelated T/B, calculate NOL separately</a:t>
            </a:r>
          </a:p>
          <a:p>
            <a:pPr marL="201168" lvl="1" indent="0">
              <a:buNone/>
            </a:pPr>
            <a:endParaRPr lang="en-US" sz="2600" dirty="0"/>
          </a:p>
        </p:txBody>
      </p:sp>
      <p:sp>
        <p:nvSpPr>
          <p:cNvPr id="5" name="Slide Number Placeholder 4">
            <a:extLst>
              <a:ext uri="{FF2B5EF4-FFF2-40B4-BE49-F238E27FC236}">
                <a16:creationId xmlns:a16="http://schemas.microsoft.com/office/drawing/2014/main" id="{86AB2050-3B7B-D18F-3F6C-430227927FB5}"/>
              </a:ext>
            </a:extLst>
          </p:cNvPr>
          <p:cNvSpPr>
            <a:spLocks noGrp="1"/>
          </p:cNvSpPr>
          <p:nvPr>
            <p:ph type="sldNum" sz="quarter" idx="12"/>
          </p:nvPr>
        </p:nvSpPr>
        <p:spPr/>
        <p:txBody>
          <a:bodyPr/>
          <a:lstStyle/>
          <a:p>
            <a:fld id="{3A98EE3D-8CD1-4C3F-BD1C-C98C9596463C}" type="slidenum">
              <a:rPr lang="en-US" noProof="0" smtClean="0"/>
              <a:pPr/>
              <a:t>26</a:t>
            </a:fld>
            <a:endParaRPr lang="en-US" noProof="0" dirty="0"/>
          </a:p>
        </p:txBody>
      </p:sp>
      <p:sp>
        <p:nvSpPr>
          <p:cNvPr id="4" name="TextBox 3">
            <a:extLst>
              <a:ext uri="{FF2B5EF4-FFF2-40B4-BE49-F238E27FC236}">
                <a16:creationId xmlns:a16="http://schemas.microsoft.com/office/drawing/2014/main" id="{B79499D1-42C0-47F6-E4C6-AA0F72039421}"/>
              </a:ext>
            </a:extLst>
          </p:cNvPr>
          <p:cNvSpPr txBox="1"/>
          <p:nvPr/>
        </p:nvSpPr>
        <p:spPr>
          <a:xfrm>
            <a:off x="9362831" y="1051997"/>
            <a:ext cx="1984041" cy="584775"/>
          </a:xfrm>
          <a:prstGeom prst="rect">
            <a:avLst/>
          </a:prstGeom>
          <a:noFill/>
        </p:spPr>
        <p:txBody>
          <a:bodyPr wrap="square" rtlCol="0">
            <a:spAutoFit/>
          </a:bodyPr>
          <a:lstStyle/>
          <a:p>
            <a:r>
              <a:rPr lang="en-US" sz="3200" dirty="0"/>
              <a:t>PP. 60-61</a:t>
            </a:r>
          </a:p>
        </p:txBody>
      </p:sp>
    </p:spTree>
    <p:extLst>
      <p:ext uri="{BB962C8B-B14F-4D97-AF65-F5344CB8AC3E}">
        <p14:creationId xmlns:p14="http://schemas.microsoft.com/office/powerpoint/2010/main" val="4146322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CCD2D-9A6A-F7C7-3DB8-58C7666C7880}"/>
              </a:ext>
            </a:extLst>
          </p:cNvPr>
          <p:cNvSpPr>
            <a:spLocks noGrp="1"/>
          </p:cNvSpPr>
          <p:nvPr>
            <p:ph type="title"/>
          </p:nvPr>
        </p:nvSpPr>
        <p:spPr/>
        <p:txBody>
          <a:bodyPr>
            <a:normAutofit/>
          </a:bodyPr>
          <a:lstStyle/>
          <a:p>
            <a:pPr algn="ctr"/>
            <a:r>
              <a:rPr lang="en-US" sz="4400" dirty="0"/>
              <a:t>Charitable Contributions Deduction    p.61</a:t>
            </a:r>
          </a:p>
        </p:txBody>
      </p:sp>
      <p:sp>
        <p:nvSpPr>
          <p:cNvPr id="3" name="Content Placeholder 2">
            <a:extLst>
              <a:ext uri="{FF2B5EF4-FFF2-40B4-BE49-F238E27FC236}">
                <a16:creationId xmlns:a16="http://schemas.microsoft.com/office/drawing/2014/main" id="{85BAFFF6-9D13-5B10-E6BE-BE577571B3D8}"/>
              </a:ext>
            </a:extLst>
          </p:cNvPr>
          <p:cNvSpPr>
            <a:spLocks noGrp="1"/>
          </p:cNvSpPr>
          <p:nvPr>
            <p:ph idx="1"/>
          </p:nvPr>
        </p:nvSpPr>
        <p:spPr/>
        <p:txBody>
          <a:bodyPr>
            <a:normAutofit/>
          </a:bodyPr>
          <a:lstStyle/>
          <a:p>
            <a:pPr>
              <a:buFont typeface="Arial" panose="020B0604020202020204" pitchFamily="34" charset="0"/>
              <a:buChar char="•"/>
            </a:pPr>
            <a:r>
              <a:rPr lang="en-US" sz="3200" dirty="0"/>
              <a:t> An exempt organization can deduct its charitable contributions</a:t>
            </a:r>
          </a:p>
          <a:p>
            <a:pPr>
              <a:buFont typeface="Arial" panose="020B0604020202020204" pitchFamily="34" charset="0"/>
              <a:buChar char="•"/>
            </a:pPr>
            <a:r>
              <a:rPr lang="en-US" sz="3200" dirty="0"/>
              <a:t> Does not have to  be directly connected with the unrelated business</a:t>
            </a:r>
          </a:p>
          <a:p>
            <a:pPr>
              <a:buFont typeface="Arial" panose="020B0604020202020204" pitchFamily="34" charset="0"/>
              <a:buChar char="•"/>
            </a:pPr>
            <a:r>
              <a:rPr lang="en-US" sz="3200" dirty="0"/>
              <a:t> Limited to 10% of its UBTI</a:t>
            </a:r>
          </a:p>
        </p:txBody>
      </p:sp>
    </p:spTree>
    <p:extLst>
      <p:ext uri="{BB962C8B-B14F-4D97-AF65-F5344CB8AC3E}">
        <p14:creationId xmlns:p14="http://schemas.microsoft.com/office/powerpoint/2010/main" val="1023135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A497C-A3A7-9B26-9E27-DBF143CD9E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D048C7-7BCD-3283-6AF6-B00E6AD66A3F}"/>
              </a:ext>
            </a:extLst>
          </p:cNvPr>
          <p:cNvSpPr>
            <a:spLocks noGrp="1"/>
          </p:cNvSpPr>
          <p:nvPr>
            <p:ph type="title"/>
          </p:nvPr>
        </p:nvSpPr>
        <p:spPr/>
        <p:txBody>
          <a:bodyPr>
            <a:normAutofit/>
          </a:bodyPr>
          <a:lstStyle/>
          <a:p>
            <a:r>
              <a:rPr lang="en-US" b="1" cap="none" dirty="0"/>
              <a:t>Deductions from UBTI</a:t>
            </a:r>
          </a:p>
        </p:txBody>
      </p:sp>
      <p:sp>
        <p:nvSpPr>
          <p:cNvPr id="3" name="Content Placeholder 2">
            <a:extLst>
              <a:ext uri="{FF2B5EF4-FFF2-40B4-BE49-F238E27FC236}">
                <a16:creationId xmlns:a16="http://schemas.microsoft.com/office/drawing/2014/main" id="{0D02976B-7925-84CD-CC94-C6250C64687C}"/>
              </a:ext>
            </a:extLst>
          </p:cNvPr>
          <p:cNvSpPr>
            <a:spLocks noGrp="1"/>
          </p:cNvSpPr>
          <p:nvPr>
            <p:ph idx="1"/>
          </p:nvPr>
        </p:nvSpPr>
        <p:spPr/>
        <p:txBody>
          <a:bodyPr>
            <a:normAutofit/>
          </a:bodyPr>
          <a:lstStyle/>
          <a:p>
            <a:r>
              <a:rPr lang="en-US" sz="3000" dirty="0"/>
              <a:t>Partnership Income or Loss – include share of UBTI income and deductions.  Ex. 2-14 (never seen this)</a:t>
            </a:r>
          </a:p>
          <a:p>
            <a:r>
              <a:rPr lang="en-US" sz="3000" b="1" dirty="0"/>
              <a:t>Debt-Financed Property</a:t>
            </a:r>
          </a:p>
          <a:p>
            <a:pPr lvl="1">
              <a:buFont typeface="Arial" panose="020B0604020202020204" pitchFamily="34" charset="0"/>
              <a:buChar char="•"/>
            </a:pPr>
            <a:r>
              <a:rPr lang="en-US" sz="3000" dirty="0"/>
              <a:t>Otherwise excluded income must be included</a:t>
            </a:r>
          </a:p>
          <a:p>
            <a:pPr lvl="1">
              <a:buFont typeface="Arial" panose="020B0604020202020204" pitchFamily="34" charset="0"/>
              <a:buChar char="•"/>
            </a:pPr>
            <a:r>
              <a:rPr lang="en-US" sz="3000" dirty="0"/>
              <a:t>Acquisition Indebtedness</a:t>
            </a:r>
          </a:p>
          <a:p>
            <a:pPr lvl="2">
              <a:buFont typeface="Arial" panose="020B0604020202020204" pitchFamily="34" charset="0"/>
              <a:buChar char="•"/>
            </a:pPr>
            <a:r>
              <a:rPr lang="en-US" sz="3000" dirty="0"/>
              <a:t>Acquire or improve</a:t>
            </a:r>
          </a:p>
          <a:p>
            <a:pPr lvl="2">
              <a:buFont typeface="Arial" panose="020B0604020202020204" pitchFamily="34" charset="0"/>
              <a:buChar char="•"/>
            </a:pPr>
            <a:r>
              <a:rPr lang="en-US" sz="3000" dirty="0"/>
              <a:t>Debt not incurred but for the acquisition</a:t>
            </a:r>
          </a:p>
          <a:p>
            <a:pPr lvl="2">
              <a:buFont typeface="Arial" panose="020B0604020202020204" pitchFamily="34" charset="0"/>
              <a:buChar char="•"/>
            </a:pPr>
            <a:r>
              <a:rPr lang="en-US" sz="3000" dirty="0"/>
              <a:t>Reasonably foreseeable Ex. 2.15</a:t>
            </a:r>
          </a:p>
          <a:p>
            <a:pPr lvl="2"/>
            <a:endParaRPr lang="en-US" sz="2200" dirty="0"/>
          </a:p>
          <a:p>
            <a:pPr marL="201168" lvl="1" indent="0">
              <a:buNone/>
            </a:pPr>
            <a:endParaRPr lang="en-US" sz="2600" dirty="0"/>
          </a:p>
        </p:txBody>
      </p:sp>
      <p:sp>
        <p:nvSpPr>
          <p:cNvPr id="5" name="Slide Number Placeholder 4">
            <a:extLst>
              <a:ext uri="{FF2B5EF4-FFF2-40B4-BE49-F238E27FC236}">
                <a16:creationId xmlns:a16="http://schemas.microsoft.com/office/drawing/2014/main" id="{69AB1B6F-F467-5553-2BA2-5DDC0657900B}"/>
              </a:ext>
            </a:extLst>
          </p:cNvPr>
          <p:cNvSpPr>
            <a:spLocks noGrp="1"/>
          </p:cNvSpPr>
          <p:nvPr>
            <p:ph type="sldNum" sz="quarter" idx="12"/>
          </p:nvPr>
        </p:nvSpPr>
        <p:spPr/>
        <p:txBody>
          <a:bodyPr/>
          <a:lstStyle/>
          <a:p>
            <a:fld id="{3A98EE3D-8CD1-4C3F-BD1C-C98C9596463C}" type="slidenum">
              <a:rPr lang="en-US" noProof="0" smtClean="0"/>
              <a:pPr/>
              <a:t>28</a:t>
            </a:fld>
            <a:endParaRPr lang="en-US" noProof="0" dirty="0"/>
          </a:p>
        </p:txBody>
      </p:sp>
      <p:sp>
        <p:nvSpPr>
          <p:cNvPr id="4" name="TextBox 3">
            <a:extLst>
              <a:ext uri="{FF2B5EF4-FFF2-40B4-BE49-F238E27FC236}">
                <a16:creationId xmlns:a16="http://schemas.microsoft.com/office/drawing/2014/main" id="{9CC4F711-3BD9-0D7D-54FB-5A4BB804A0BB}"/>
              </a:ext>
            </a:extLst>
          </p:cNvPr>
          <p:cNvSpPr txBox="1"/>
          <p:nvPr/>
        </p:nvSpPr>
        <p:spPr>
          <a:xfrm>
            <a:off x="9362832" y="1051997"/>
            <a:ext cx="1731888" cy="584775"/>
          </a:xfrm>
          <a:prstGeom prst="rect">
            <a:avLst/>
          </a:prstGeom>
          <a:noFill/>
        </p:spPr>
        <p:txBody>
          <a:bodyPr wrap="square" rtlCol="0">
            <a:spAutoFit/>
          </a:bodyPr>
          <a:lstStyle/>
          <a:p>
            <a:r>
              <a:rPr lang="en-US" sz="3200" dirty="0"/>
              <a:t>PP. 61-62</a:t>
            </a:r>
          </a:p>
        </p:txBody>
      </p:sp>
    </p:spTree>
    <p:extLst>
      <p:ext uri="{BB962C8B-B14F-4D97-AF65-F5344CB8AC3E}">
        <p14:creationId xmlns:p14="http://schemas.microsoft.com/office/powerpoint/2010/main" val="35219038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59CB698-6879-C1E7-0A83-240BC35E4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65E55A-E6D8-69B1-5DBE-B4D62AFEF079}"/>
              </a:ext>
            </a:extLst>
          </p:cNvPr>
          <p:cNvSpPr>
            <a:spLocks noGrp="1"/>
          </p:cNvSpPr>
          <p:nvPr>
            <p:ph type="title"/>
          </p:nvPr>
        </p:nvSpPr>
        <p:spPr/>
        <p:txBody>
          <a:bodyPr>
            <a:normAutofit/>
          </a:bodyPr>
          <a:lstStyle/>
          <a:p>
            <a:r>
              <a:rPr lang="en-US" b="1" cap="none" dirty="0"/>
              <a:t>Debt-Financed Property (cont.)</a:t>
            </a:r>
          </a:p>
        </p:txBody>
      </p:sp>
      <p:sp>
        <p:nvSpPr>
          <p:cNvPr id="3" name="Content Placeholder 2">
            <a:extLst>
              <a:ext uri="{FF2B5EF4-FFF2-40B4-BE49-F238E27FC236}">
                <a16:creationId xmlns:a16="http://schemas.microsoft.com/office/drawing/2014/main" id="{CD4F919D-D80F-F87D-AC83-6AD58A12E6D5}"/>
              </a:ext>
            </a:extLst>
          </p:cNvPr>
          <p:cNvSpPr>
            <a:spLocks noGrp="1"/>
          </p:cNvSpPr>
          <p:nvPr>
            <p:ph idx="1"/>
          </p:nvPr>
        </p:nvSpPr>
        <p:spPr/>
        <p:txBody>
          <a:bodyPr>
            <a:normAutofit/>
          </a:bodyPr>
          <a:lstStyle/>
          <a:p>
            <a:pPr>
              <a:buFont typeface="Arial" panose="020B0604020202020204" pitchFamily="34" charset="0"/>
              <a:buChar char="•"/>
            </a:pPr>
            <a:r>
              <a:rPr lang="en-US" sz="2800" dirty="0"/>
              <a:t> Property Use Changes – Ex. 2.16</a:t>
            </a:r>
          </a:p>
          <a:p>
            <a:pPr>
              <a:buFont typeface="Arial" panose="020B0604020202020204" pitchFamily="34" charset="0"/>
              <a:buChar char="•"/>
            </a:pPr>
            <a:r>
              <a:rPr lang="en-US" sz="2800" dirty="0"/>
              <a:t> Gifts and Bequests</a:t>
            </a:r>
          </a:p>
          <a:p>
            <a:pPr>
              <a:buFont typeface="Arial" panose="020B0604020202020204" pitchFamily="34" charset="0"/>
              <a:buChar char="•"/>
            </a:pPr>
            <a:r>
              <a:rPr lang="en-US" sz="2800" dirty="0"/>
              <a:t> Debt Modification – Ex. 2.17</a:t>
            </a:r>
          </a:p>
          <a:p>
            <a:pPr lvl="2"/>
            <a:endParaRPr lang="en-US" sz="2200" dirty="0"/>
          </a:p>
          <a:p>
            <a:pPr marL="201168" lvl="1" indent="0">
              <a:buNone/>
            </a:pPr>
            <a:endParaRPr lang="en-US" sz="2600" dirty="0"/>
          </a:p>
        </p:txBody>
      </p:sp>
      <p:sp>
        <p:nvSpPr>
          <p:cNvPr id="5" name="Slide Number Placeholder 4">
            <a:extLst>
              <a:ext uri="{FF2B5EF4-FFF2-40B4-BE49-F238E27FC236}">
                <a16:creationId xmlns:a16="http://schemas.microsoft.com/office/drawing/2014/main" id="{CE04BF62-8BD0-320E-3403-CFCBBBAD2A81}"/>
              </a:ext>
            </a:extLst>
          </p:cNvPr>
          <p:cNvSpPr>
            <a:spLocks noGrp="1"/>
          </p:cNvSpPr>
          <p:nvPr>
            <p:ph type="sldNum" sz="quarter" idx="12"/>
          </p:nvPr>
        </p:nvSpPr>
        <p:spPr/>
        <p:txBody>
          <a:bodyPr/>
          <a:lstStyle/>
          <a:p>
            <a:fld id="{3A98EE3D-8CD1-4C3F-BD1C-C98C9596463C}" type="slidenum">
              <a:rPr lang="en-US" noProof="0" smtClean="0"/>
              <a:pPr/>
              <a:t>29</a:t>
            </a:fld>
            <a:endParaRPr lang="en-US" noProof="0" dirty="0"/>
          </a:p>
        </p:txBody>
      </p:sp>
      <p:sp>
        <p:nvSpPr>
          <p:cNvPr id="4" name="TextBox 3">
            <a:extLst>
              <a:ext uri="{FF2B5EF4-FFF2-40B4-BE49-F238E27FC236}">
                <a16:creationId xmlns:a16="http://schemas.microsoft.com/office/drawing/2014/main" id="{7B5E5CCF-3230-779A-FCD0-1948DDED0764}"/>
              </a:ext>
            </a:extLst>
          </p:cNvPr>
          <p:cNvSpPr txBox="1"/>
          <p:nvPr/>
        </p:nvSpPr>
        <p:spPr>
          <a:xfrm>
            <a:off x="9362832" y="1051997"/>
            <a:ext cx="1458638" cy="584775"/>
          </a:xfrm>
          <a:prstGeom prst="rect">
            <a:avLst/>
          </a:prstGeom>
          <a:noFill/>
        </p:spPr>
        <p:txBody>
          <a:bodyPr wrap="square" rtlCol="0">
            <a:spAutoFit/>
          </a:bodyPr>
          <a:lstStyle/>
          <a:p>
            <a:r>
              <a:rPr lang="en-US" sz="3200" dirty="0"/>
              <a:t>P. 62</a:t>
            </a:r>
          </a:p>
        </p:txBody>
      </p:sp>
    </p:spTree>
    <p:extLst>
      <p:ext uri="{BB962C8B-B14F-4D97-AF65-F5344CB8AC3E}">
        <p14:creationId xmlns:p14="http://schemas.microsoft.com/office/powerpoint/2010/main" val="846661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0CC47-56A6-2C68-E34D-6F244E0FF3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8E866F-47AF-36F8-5994-37F351C3CD5A}"/>
              </a:ext>
            </a:extLst>
          </p:cNvPr>
          <p:cNvSpPr>
            <a:spLocks noGrp="1"/>
          </p:cNvSpPr>
          <p:nvPr>
            <p:ph type="title"/>
          </p:nvPr>
        </p:nvSpPr>
        <p:spPr>
          <a:xfrm>
            <a:off x="1097280" y="79698"/>
            <a:ext cx="10058400" cy="1450757"/>
          </a:xfrm>
        </p:spPr>
        <p:txBody>
          <a:bodyPr/>
          <a:lstStyle/>
          <a:p>
            <a:r>
              <a:rPr lang="en-US" b="1" cap="none" dirty="0"/>
              <a:t>Learning Objectives</a:t>
            </a:r>
          </a:p>
        </p:txBody>
      </p:sp>
      <p:sp>
        <p:nvSpPr>
          <p:cNvPr id="3" name="Content Placeholder 2">
            <a:extLst>
              <a:ext uri="{FF2B5EF4-FFF2-40B4-BE49-F238E27FC236}">
                <a16:creationId xmlns:a16="http://schemas.microsoft.com/office/drawing/2014/main" id="{40689002-5E3D-4B1E-55B0-C5E6EBC3C14E}"/>
              </a:ext>
            </a:extLst>
          </p:cNvPr>
          <p:cNvSpPr>
            <a:spLocks noGrp="1"/>
          </p:cNvSpPr>
          <p:nvPr>
            <p:ph idx="1"/>
          </p:nvPr>
        </p:nvSpPr>
        <p:spPr>
          <a:xfrm>
            <a:off x="1097280" y="1756064"/>
            <a:ext cx="10058400" cy="4229100"/>
          </a:xfrm>
        </p:spPr>
        <p:txBody>
          <a:bodyPr>
            <a:normAutofit lnSpcReduction="10000"/>
          </a:bodyPr>
          <a:lstStyle/>
          <a:p>
            <a:pPr>
              <a:buFont typeface="Arial" panose="020B0604020202020204" pitchFamily="34" charset="0"/>
              <a:buChar char="•"/>
            </a:pPr>
            <a:r>
              <a:rPr lang="en-US" sz="2800" dirty="0"/>
              <a:t> Criteria for tax-exempt status</a:t>
            </a:r>
          </a:p>
          <a:p>
            <a:pPr>
              <a:buFont typeface="Arial" panose="020B0604020202020204" pitchFamily="34" charset="0"/>
              <a:buChar char="•"/>
            </a:pPr>
            <a:r>
              <a:rPr lang="en-US" sz="2800" dirty="0"/>
              <a:t> How to lose exempt status</a:t>
            </a:r>
          </a:p>
          <a:p>
            <a:pPr>
              <a:buFont typeface="Arial" panose="020B0604020202020204" pitchFamily="34" charset="0"/>
              <a:buChar char="•"/>
            </a:pPr>
            <a:r>
              <a:rPr lang="en-US" sz="2800" dirty="0"/>
              <a:t> Identify unrelated business income (UBTI)</a:t>
            </a:r>
          </a:p>
          <a:p>
            <a:pPr>
              <a:buFont typeface="Arial" panose="020B0604020202020204" pitchFamily="34" charset="0"/>
              <a:buChar char="•"/>
            </a:pPr>
            <a:r>
              <a:rPr lang="en-US" sz="2800" dirty="0"/>
              <a:t> Calculate tax on UBTI</a:t>
            </a:r>
          </a:p>
          <a:p>
            <a:pPr>
              <a:buFont typeface="Arial" panose="020B0604020202020204" pitchFamily="34" charset="0"/>
              <a:buChar char="•"/>
            </a:pPr>
            <a:r>
              <a:rPr lang="en-US" sz="2800" dirty="0"/>
              <a:t> Understand taxes on minister’s income</a:t>
            </a:r>
          </a:p>
          <a:p>
            <a:pPr>
              <a:buFont typeface="Arial" panose="020B0604020202020204" pitchFamily="34" charset="0"/>
              <a:buChar char="•"/>
            </a:pPr>
            <a:r>
              <a:rPr lang="en-US" sz="2800" dirty="0"/>
              <a:t> Special tax rules for other employees/members</a:t>
            </a:r>
          </a:p>
          <a:p>
            <a:pPr>
              <a:buFont typeface="Arial" panose="020B0604020202020204" pitchFamily="34" charset="0"/>
              <a:buChar char="•"/>
            </a:pPr>
            <a:r>
              <a:rPr lang="en-US" sz="2800" dirty="0"/>
              <a:t> Identify limitations on IRS church audits</a:t>
            </a:r>
          </a:p>
          <a:p>
            <a:pPr>
              <a:buFont typeface="Arial" panose="020B0604020202020204" pitchFamily="34" charset="0"/>
              <a:buChar char="•"/>
            </a:pPr>
            <a:r>
              <a:rPr lang="en-US" sz="2800" dirty="0"/>
              <a:t> Understand what the IRS will review in a church audit</a:t>
            </a:r>
          </a:p>
          <a:p>
            <a:endParaRPr lang="en-US" sz="2800" dirty="0"/>
          </a:p>
        </p:txBody>
      </p:sp>
      <p:sp>
        <p:nvSpPr>
          <p:cNvPr id="5" name="Slide Number Placeholder 4">
            <a:extLst>
              <a:ext uri="{FF2B5EF4-FFF2-40B4-BE49-F238E27FC236}">
                <a16:creationId xmlns:a16="http://schemas.microsoft.com/office/drawing/2014/main" id="{AD50730D-3D20-BB9B-3DE7-5EE3DFAF8660}"/>
              </a:ext>
            </a:extLst>
          </p:cNvPr>
          <p:cNvSpPr>
            <a:spLocks noGrp="1"/>
          </p:cNvSpPr>
          <p:nvPr>
            <p:ph type="sldNum" sz="quarter" idx="12"/>
          </p:nvPr>
        </p:nvSpPr>
        <p:spPr/>
        <p:txBody>
          <a:bodyPr/>
          <a:lstStyle/>
          <a:p>
            <a:fld id="{3A98EE3D-8CD1-4C3F-BD1C-C98C9596463C}" type="slidenum">
              <a:rPr lang="en-US" noProof="0" smtClean="0"/>
              <a:pPr/>
              <a:t>3</a:t>
            </a:fld>
            <a:endParaRPr lang="en-US" noProof="0" dirty="0"/>
          </a:p>
        </p:txBody>
      </p:sp>
      <p:sp>
        <p:nvSpPr>
          <p:cNvPr id="4" name="TextBox 3">
            <a:extLst>
              <a:ext uri="{FF2B5EF4-FFF2-40B4-BE49-F238E27FC236}">
                <a16:creationId xmlns:a16="http://schemas.microsoft.com/office/drawing/2014/main" id="{D5E19880-4B5E-1789-A24C-F51A9DB04785}"/>
              </a:ext>
            </a:extLst>
          </p:cNvPr>
          <p:cNvSpPr txBox="1"/>
          <p:nvPr/>
        </p:nvSpPr>
        <p:spPr>
          <a:xfrm>
            <a:off x="9258923" y="1096777"/>
            <a:ext cx="1458638" cy="584775"/>
          </a:xfrm>
          <a:prstGeom prst="rect">
            <a:avLst/>
          </a:prstGeom>
          <a:noFill/>
        </p:spPr>
        <p:txBody>
          <a:bodyPr wrap="square" rtlCol="0">
            <a:spAutoFit/>
          </a:bodyPr>
          <a:lstStyle/>
          <a:p>
            <a:r>
              <a:rPr lang="en-US" sz="3200" dirty="0"/>
              <a:t>P. 45</a:t>
            </a:r>
          </a:p>
        </p:txBody>
      </p:sp>
    </p:spTree>
    <p:extLst>
      <p:ext uri="{BB962C8B-B14F-4D97-AF65-F5344CB8AC3E}">
        <p14:creationId xmlns:p14="http://schemas.microsoft.com/office/powerpoint/2010/main" val="25252240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E2B58-DA6F-7ACD-3419-09FBB39EF649}"/>
              </a:ext>
            </a:extLst>
          </p:cNvPr>
          <p:cNvSpPr>
            <a:spLocks noGrp="1"/>
          </p:cNvSpPr>
          <p:nvPr>
            <p:ph type="title"/>
          </p:nvPr>
        </p:nvSpPr>
        <p:spPr/>
        <p:txBody>
          <a:bodyPr/>
          <a:lstStyle/>
          <a:p>
            <a:pPr algn="ctr"/>
            <a:r>
              <a:rPr lang="en-US" dirty="0"/>
              <a:t>             Example 2.16                            </a:t>
            </a:r>
            <a:r>
              <a:rPr lang="en-US" sz="3200" dirty="0"/>
              <a:t>p 62</a:t>
            </a:r>
          </a:p>
        </p:txBody>
      </p:sp>
      <p:sp>
        <p:nvSpPr>
          <p:cNvPr id="3" name="Content Placeholder 2">
            <a:extLst>
              <a:ext uri="{FF2B5EF4-FFF2-40B4-BE49-F238E27FC236}">
                <a16:creationId xmlns:a16="http://schemas.microsoft.com/office/drawing/2014/main" id="{11686284-F5DB-A24B-EBF5-3D8057AA247F}"/>
              </a:ext>
            </a:extLst>
          </p:cNvPr>
          <p:cNvSpPr>
            <a:spLocks noGrp="1"/>
          </p:cNvSpPr>
          <p:nvPr>
            <p:ph idx="1"/>
          </p:nvPr>
        </p:nvSpPr>
        <p:spPr/>
        <p:txBody>
          <a:bodyPr>
            <a:normAutofit/>
          </a:bodyPr>
          <a:lstStyle/>
          <a:p>
            <a:pPr>
              <a:buFont typeface="Arial" panose="020B0604020202020204" pitchFamily="34" charset="0"/>
              <a:buChar char="•"/>
            </a:pPr>
            <a:r>
              <a:rPr lang="en-US" sz="2800" dirty="0"/>
              <a:t> 2019 Hope Religious Center borrowed funds to acquire an apartment building for the homeless</a:t>
            </a:r>
          </a:p>
          <a:p>
            <a:pPr>
              <a:buFont typeface="Arial" panose="020B0604020202020204" pitchFamily="34" charset="0"/>
              <a:buChar char="•"/>
            </a:pPr>
            <a:r>
              <a:rPr lang="en-US" sz="2800" dirty="0"/>
              <a:t> The apartment was financed from a local bank </a:t>
            </a:r>
          </a:p>
          <a:p>
            <a:pPr>
              <a:buFont typeface="Arial" panose="020B0604020202020204" pitchFamily="34" charset="0"/>
              <a:buChar char="•"/>
            </a:pPr>
            <a:r>
              <a:rPr lang="en-US" sz="2800" dirty="0"/>
              <a:t> 2025 the apartments were rented to the public (no exempt purpose)</a:t>
            </a:r>
          </a:p>
          <a:p>
            <a:pPr>
              <a:buFont typeface="Arial" panose="020B0604020202020204" pitchFamily="34" charset="0"/>
              <a:buChar char="•"/>
            </a:pPr>
            <a:r>
              <a:rPr lang="en-US" sz="2800" dirty="0"/>
              <a:t> The rent is now UBTI</a:t>
            </a:r>
          </a:p>
          <a:p>
            <a:pPr>
              <a:buFont typeface="Arial" panose="020B0604020202020204" pitchFamily="34" charset="0"/>
              <a:buChar char="•"/>
            </a:pPr>
            <a:r>
              <a:rPr lang="en-US" sz="2800" dirty="0"/>
              <a:t>The outstanding principal debt becomes acquisition indebtedness at the time the center first rents the building to the public</a:t>
            </a:r>
          </a:p>
          <a:p>
            <a:pPr marL="0" indent="0">
              <a:buNone/>
            </a:pPr>
            <a:endParaRPr lang="en-US" sz="2800" dirty="0"/>
          </a:p>
        </p:txBody>
      </p:sp>
    </p:spTree>
    <p:extLst>
      <p:ext uri="{BB962C8B-B14F-4D97-AF65-F5344CB8AC3E}">
        <p14:creationId xmlns:p14="http://schemas.microsoft.com/office/powerpoint/2010/main" val="4087414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A32D933-2EF7-8CF0-84A9-BBBB6F2185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BFDF1B-84D9-0D94-C263-7888238D1D4F}"/>
              </a:ext>
            </a:extLst>
          </p:cNvPr>
          <p:cNvSpPr>
            <a:spLocks noGrp="1"/>
          </p:cNvSpPr>
          <p:nvPr>
            <p:ph type="title"/>
          </p:nvPr>
        </p:nvSpPr>
        <p:spPr/>
        <p:txBody>
          <a:bodyPr>
            <a:normAutofit/>
          </a:bodyPr>
          <a:lstStyle/>
          <a:p>
            <a:r>
              <a:rPr lang="en-US" b="1" cap="none" dirty="0"/>
              <a:t>Debt-Financed Property (cont.)</a:t>
            </a:r>
          </a:p>
        </p:txBody>
      </p:sp>
      <p:sp>
        <p:nvSpPr>
          <p:cNvPr id="3" name="Content Placeholder 2">
            <a:extLst>
              <a:ext uri="{FF2B5EF4-FFF2-40B4-BE49-F238E27FC236}">
                <a16:creationId xmlns:a16="http://schemas.microsoft.com/office/drawing/2014/main" id="{039E639C-05B6-3CCF-484B-201FDD5233BB}"/>
              </a:ext>
            </a:extLst>
          </p:cNvPr>
          <p:cNvSpPr>
            <a:spLocks noGrp="1"/>
          </p:cNvSpPr>
          <p:nvPr>
            <p:ph idx="1"/>
          </p:nvPr>
        </p:nvSpPr>
        <p:spPr/>
        <p:txBody>
          <a:bodyPr>
            <a:normAutofit/>
          </a:bodyPr>
          <a:lstStyle/>
          <a:p>
            <a:r>
              <a:rPr lang="en-US" sz="2800" b="1" dirty="0"/>
              <a:t>Exceptions</a:t>
            </a:r>
          </a:p>
          <a:p>
            <a:pPr lvl="1">
              <a:buFont typeface="Arial" panose="020B0604020202020204" pitchFamily="34" charset="0"/>
              <a:buChar char="•"/>
            </a:pPr>
            <a:r>
              <a:rPr lang="en-US" sz="3000" dirty="0"/>
              <a:t>Exempt Purpose - &gt;85% of use is related to exempt purpose</a:t>
            </a:r>
          </a:p>
          <a:p>
            <a:pPr lvl="1">
              <a:buFont typeface="Arial" panose="020B0604020202020204" pitchFamily="34" charset="0"/>
              <a:buChar char="•"/>
            </a:pPr>
            <a:r>
              <a:rPr lang="en-US" sz="3000" dirty="0"/>
              <a:t>Unrelated T/B</a:t>
            </a:r>
          </a:p>
          <a:p>
            <a:pPr lvl="1">
              <a:buFont typeface="Arial" panose="020B0604020202020204" pitchFamily="34" charset="0"/>
              <a:buChar char="•"/>
            </a:pPr>
            <a:r>
              <a:rPr lang="en-US" sz="3000" dirty="0"/>
              <a:t>Excluded Activities</a:t>
            </a:r>
          </a:p>
          <a:p>
            <a:pPr lvl="2">
              <a:buFont typeface="Arial" panose="020B0604020202020204" pitchFamily="34" charset="0"/>
              <a:buChar char="•"/>
            </a:pPr>
            <a:r>
              <a:rPr lang="en-US" sz="3000" dirty="0"/>
              <a:t>Volunteer workforce</a:t>
            </a:r>
          </a:p>
          <a:p>
            <a:pPr lvl="2">
              <a:buFont typeface="Arial" panose="020B0604020202020204" pitchFamily="34" charset="0"/>
              <a:buChar char="•"/>
            </a:pPr>
            <a:r>
              <a:rPr lang="en-US" sz="3000" dirty="0"/>
              <a:t>Convenience of its members</a:t>
            </a:r>
          </a:p>
          <a:p>
            <a:pPr lvl="2">
              <a:buFont typeface="Arial" panose="020B0604020202020204" pitchFamily="34" charset="0"/>
              <a:buChar char="•"/>
            </a:pPr>
            <a:r>
              <a:rPr lang="en-US" sz="3000" dirty="0"/>
              <a:t>Selling donated items</a:t>
            </a:r>
          </a:p>
          <a:p>
            <a:pPr lvl="1">
              <a:buFont typeface="Arial" panose="020B0604020202020204" pitchFamily="34" charset="0"/>
              <a:buChar char="•"/>
            </a:pPr>
            <a:r>
              <a:rPr lang="en-US" sz="3000" dirty="0"/>
              <a:t>Related Uses</a:t>
            </a:r>
          </a:p>
          <a:p>
            <a:pPr lvl="2"/>
            <a:endParaRPr lang="en-US" sz="2200" dirty="0"/>
          </a:p>
          <a:p>
            <a:pPr marL="201168" lvl="1" indent="0">
              <a:buNone/>
            </a:pPr>
            <a:endParaRPr lang="en-US" sz="2600" dirty="0"/>
          </a:p>
        </p:txBody>
      </p:sp>
      <p:sp>
        <p:nvSpPr>
          <p:cNvPr id="5" name="Slide Number Placeholder 4">
            <a:extLst>
              <a:ext uri="{FF2B5EF4-FFF2-40B4-BE49-F238E27FC236}">
                <a16:creationId xmlns:a16="http://schemas.microsoft.com/office/drawing/2014/main" id="{4B5C0232-E04A-7307-79CB-1CC4A8AFCF83}"/>
              </a:ext>
            </a:extLst>
          </p:cNvPr>
          <p:cNvSpPr>
            <a:spLocks noGrp="1"/>
          </p:cNvSpPr>
          <p:nvPr>
            <p:ph type="sldNum" sz="quarter" idx="12"/>
          </p:nvPr>
        </p:nvSpPr>
        <p:spPr/>
        <p:txBody>
          <a:bodyPr/>
          <a:lstStyle/>
          <a:p>
            <a:fld id="{3A98EE3D-8CD1-4C3F-BD1C-C98C9596463C}" type="slidenum">
              <a:rPr lang="en-US" noProof="0" smtClean="0"/>
              <a:pPr/>
              <a:t>31</a:t>
            </a:fld>
            <a:endParaRPr lang="en-US" noProof="0" dirty="0"/>
          </a:p>
        </p:txBody>
      </p:sp>
      <p:sp>
        <p:nvSpPr>
          <p:cNvPr id="4" name="TextBox 3">
            <a:extLst>
              <a:ext uri="{FF2B5EF4-FFF2-40B4-BE49-F238E27FC236}">
                <a16:creationId xmlns:a16="http://schemas.microsoft.com/office/drawing/2014/main" id="{A928D8ED-699E-CB1D-0C49-197382F218A3}"/>
              </a:ext>
            </a:extLst>
          </p:cNvPr>
          <p:cNvSpPr txBox="1"/>
          <p:nvPr/>
        </p:nvSpPr>
        <p:spPr>
          <a:xfrm>
            <a:off x="9362832" y="1051997"/>
            <a:ext cx="1792848" cy="584775"/>
          </a:xfrm>
          <a:prstGeom prst="rect">
            <a:avLst/>
          </a:prstGeom>
          <a:noFill/>
        </p:spPr>
        <p:txBody>
          <a:bodyPr wrap="square" rtlCol="0">
            <a:spAutoFit/>
          </a:bodyPr>
          <a:lstStyle/>
          <a:p>
            <a:r>
              <a:rPr lang="en-US" sz="3200" dirty="0"/>
              <a:t>PP. 63-64</a:t>
            </a:r>
          </a:p>
        </p:txBody>
      </p:sp>
    </p:spTree>
    <p:extLst>
      <p:ext uri="{BB962C8B-B14F-4D97-AF65-F5344CB8AC3E}">
        <p14:creationId xmlns:p14="http://schemas.microsoft.com/office/powerpoint/2010/main" val="1201722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08D03AD-1F6C-52D3-A6E9-3EEACA7696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CA4182-91C2-DBCA-B713-56CEE29D7A75}"/>
              </a:ext>
            </a:extLst>
          </p:cNvPr>
          <p:cNvSpPr>
            <a:spLocks noGrp="1"/>
          </p:cNvSpPr>
          <p:nvPr>
            <p:ph type="title"/>
          </p:nvPr>
        </p:nvSpPr>
        <p:spPr/>
        <p:txBody>
          <a:bodyPr>
            <a:normAutofit/>
          </a:bodyPr>
          <a:lstStyle/>
          <a:p>
            <a:r>
              <a:rPr lang="en-US" b="1" cap="none" dirty="0"/>
              <a:t>Debt-Financed Property (can't)</a:t>
            </a:r>
          </a:p>
        </p:txBody>
      </p:sp>
      <p:sp>
        <p:nvSpPr>
          <p:cNvPr id="3" name="Content Placeholder 2">
            <a:extLst>
              <a:ext uri="{FF2B5EF4-FFF2-40B4-BE49-F238E27FC236}">
                <a16:creationId xmlns:a16="http://schemas.microsoft.com/office/drawing/2014/main" id="{4DDABB91-1262-6766-8582-7AE3AA949675}"/>
              </a:ext>
            </a:extLst>
          </p:cNvPr>
          <p:cNvSpPr>
            <a:spLocks noGrp="1"/>
          </p:cNvSpPr>
          <p:nvPr>
            <p:ph idx="1"/>
          </p:nvPr>
        </p:nvSpPr>
        <p:spPr/>
        <p:txBody>
          <a:bodyPr>
            <a:normAutofit/>
          </a:bodyPr>
          <a:lstStyle/>
          <a:p>
            <a:r>
              <a:rPr lang="en-US" sz="3000" dirty="0"/>
              <a:t>Exceptions to Debt-Financed Property</a:t>
            </a:r>
          </a:p>
          <a:p>
            <a:pPr lvl="1">
              <a:buFont typeface="Arial" panose="020B0604020202020204" pitchFamily="34" charset="0"/>
              <a:buChar char="•"/>
            </a:pPr>
            <a:r>
              <a:rPr lang="en-US" sz="3000" dirty="0"/>
              <a:t>Neighborhood Land Rule</a:t>
            </a:r>
          </a:p>
          <a:p>
            <a:pPr lvl="2">
              <a:buFont typeface="Arial" panose="020B0604020202020204" pitchFamily="34" charset="0"/>
              <a:buChar char="•"/>
            </a:pPr>
            <a:r>
              <a:rPr lang="en-US" sz="3000" dirty="0"/>
              <a:t>Exceptions</a:t>
            </a:r>
          </a:p>
          <a:p>
            <a:pPr lvl="2">
              <a:buFont typeface="Arial" panose="020B0604020202020204" pitchFamily="34" charset="0"/>
              <a:buChar char="•"/>
            </a:pPr>
            <a:r>
              <a:rPr lang="en-US" sz="3000" dirty="0"/>
              <a:t>Actual Use</a:t>
            </a:r>
          </a:p>
          <a:p>
            <a:pPr lvl="2">
              <a:buFont typeface="Arial" panose="020B0604020202020204" pitchFamily="34" charset="0"/>
              <a:buChar char="•"/>
            </a:pPr>
            <a:r>
              <a:rPr lang="en-US" sz="3000" dirty="0"/>
              <a:t>Limitations</a:t>
            </a:r>
          </a:p>
          <a:p>
            <a:pPr lvl="2">
              <a:buFont typeface="Arial" panose="020B0604020202020204" pitchFamily="34" charset="0"/>
              <a:buChar char="•"/>
            </a:pPr>
            <a:r>
              <a:rPr lang="en-US" sz="3000" dirty="0"/>
              <a:t>Churches – Note differences from other exempt organizations</a:t>
            </a:r>
          </a:p>
          <a:p>
            <a:r>
              <a:rPr lang="en-US" sz="3000" dirty="0"/>
              <a:t>Unrelated Debt-Financed Income – Ex. 2.18</a:t>
            </a:r>
          </a:p>
          <a:p>
            <a:pPr marL="201168" lvl="1" indent="0">
              <a:buNone/>
            </a:pPr>
            <a:endParaRPr lang="en-US" sz="2600" dirty="0"/>
          </a:p>
        </p:txBody>
      </p:sp>
      <p:sp>
        <p:nvSpPr>
          <p:cNvPr id="5" name="Slide Number Placeholder 4">
            <a:extLst>
              <a:ext uri="{FF2B5EF4-FFF2-40B4-BE49-F238E27FC236}">
                <a16:creationId xmlns:a16="http://schemas.microsoft.com/office/drawing/2014/main" id="{C3064238-32C2-4576-57B7-F641B02A398B}"/>
              </a:ext>
            </a:extLst>
          </p:cNvPr>
          <p:cNvSpPr>
            <a:spLocks noGrp="1"/>
          </p:cNvSpPr>
          <p:nvPr>
            <p:ph type="sldNum" sz="quarter" idx="12"/>
          </p:nvPr>
        </p:nvSpPr>
        <p:spPr/>
        <p:txBody>
          <a:bodyPr/>
          <a:lstStyle/>
          <a:p>
            <a:fld id="{3A98EE3D-8CD1-4C3F-BD1C-C98C9596463C}" type="slidenum">
              <a:rPr lang="en-US" noProof="0" smtClean="0"/>
              <a:pPr/>
              <a:t>32</a:t>
            </a:fld>
            <a:endParaRPr lang="en-US" noProof="0" dirty="0"/>
          </a:p>
        </p:txBody>
      </p:sp>
      <p:sp>
        <p:nvSpPr>
          <p:cNvPr id="4" name="TextBox 3">
            <a:extLst>
              <a:ext uri="{FF2B5EF4-FFF2-40B4-BE49-F238E27FC236}">
                <a16:creationId xmlns:a16="http://schemas.microsoft.com/office/drawing/2014/main" id="{219B642D-7F66-F917-1DC5-7387607CF3D0}"/>
              </a:ext>
            </a:extLst>
          </p:cNvPr>
          <p:cNvSpPr txBox="1"/>
          <p:nvPr/>
        </p:nvSpPr>
        <p:spPr>
          <a:xfrm>
            <a:off x="9362832" y="1051997"/>
            <a:ext cx="1731888" cy="584775"/>
          </a:xfrm>
          <a:prstGeom prst="rect">
            <a:avLst/>
          </a:prstGeom>
          <a:noFill/>
        </p:spPr>
        <p:txBody>
          <a:bodyPr wrap="square" rtlCol="0">
            <a:spAutoFit/>
          </a:bodyPr>
          <a:lstStyle/>
          <a:p>
            <a:r>
              <a:rPr lang="en-US" sz="3200" dirty="0"/>
              <a:t>PP. 64-65</a:t>
            </a:r>
          </a:p>
        </p:txBody>
      </p:sp>
    </p:spTree>
    <p:extLst>
      <p:ext uri="{BB962C8B-B14F-4D97-AF65-F5344CB8AC3E}">
        <p14:creationId xmlns:p14="http://schemas.microsoft.com/office/powerpoint/2010/main" val="34721046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64F8E-A894-66DF-F23B-6F97AA322C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BAC510-89B9-B08D-9E6D-CB091509A5E8}"/>
              </a:ext>
            </a:extLst>
          </p:cNvPr>
          <p:cNvSpPr>
            <a:spLocks noGrp="1"/>
          </p:cNvSpPr>
          <p:nvPr>
            <p:ph type="title"/>
          </p:nvPr>
        </p:nvSpPr>
        <p:spPr/>
        <p:txBody>
          <a:bodyPr>
            <a:normAutofit/>
          </a:bodyPr>
          <a:lstStyle/>
          <a:p>
            <a:r>
              <a:rPr lang="en-US" b="1" cap="none" dirty="0"/>
              <a:t>UBTI Filing Requirements</a:t>
            </a:r>
          </a:p>
        </p:txBody>
      </p:sp>
      <p:sp>
        <p:nvSpPr>
          <p:cNvPr id="3" name="Content Placeholder 2">
            <a:extLst>
              <a:ext uri="{FF2B5EF4-FFF2-40B4-BE49-F238E27FC236}">
                <a16:creationId xmlns:a16="http://schemas.microsoft.com/office/drawing/2014/main" id="{6715811A-8126-41B0-6EC7-8D1D65CC5B42}"/>
              </a:ext>
            </a:extLst>
          </p:cNvPr>
          <p:cNvSpPr>
            <a:spLocks noGrp="1"/>
          </p:cNvSpPr>
          <p:nvPr>
            <p:ph idx="1"/>
          </p:nvPr>
        </p:nvSpPr>
        <p:spPr/>
        <p:txBody>
          <a:bodyPr>
            <a:normAutofit/>
          </a:bodyPr>
          <a:lstStyle/>
          <a:p>
            <a:pPr>
              <a:buFont typeface="Arial" panose="020B0604020202020204" pitchFamily="34" charset="0"/>
              <a:buChar char="•"/>
            </a:pPr>
            <a:r>
              <a:rPr lang="en-US" sz="2800" dirty="0"/>
              <a:t> File electronically – Form 990-T</a:t>
            </a:r>
          </a:p>
          <a:p>
            <a:pPr>
              <a:buFont typeface="Arial" panose="020B0604020202020204" pitchFamily="34" charset="0"/>
              <a:buChar char="•"/>
            </a:pPr>
            <a:r>
              <a:rPr lang="en-US" sz="2800" dirty="0"/>
              <a:t> All regularly conducted unrelated businesses &gt;$1,000</a:t>
            </a:r>
          </a:p>
          <a:p>
            <a:pPr>
              <a:buFont typeface="Arial" panose="020B0604020202020204" pitchFamily="34" charset="0"/>
              <a:buChar char="•"/>
            </a:pPr>
            <a:r>
              <a:rPr lang="en-US" sz="2800" dirty="0"/>
              <a:t> File 990-T for each separate unrelated business</a:t>
            </a:r>
          </a:p>
          <a:p>
            <a:pPr>
              <a:buFont typeface="Arial" panose="020B0604020202020204" pitchFamily="34" charset="0"/>
              <a:buChar char="•"/>
            </a:pPr>
            <a:r>
              <a:rPr lang="en-US" sz="2800" dirty="0"/>
              <a:t> File by the 15</a:t>
            </a:r>
            <a:r>
              <a:rPr lang="en-US" sz="2800" baseline="30000" dirty="0"/>
              <a:t>th</a:t>
            </a:r>
            <a:r>
              <a:rPr lang="en-US" sz="2800" dirty="0"/>
              <a:t> day of the 5</a:t>
            </a:r>
            <a:r>
              <a:rPr lang="en-US" sz="2800" baseline="30000" dirty="0"/>
              <a:t>th</a:t>
            </a:r>
            <a:r>
              <a:rPr lang="en-US" sz="2800" dirty="0"/>
              <a:t> month after year end</a:t>
            </a:r>
          </a:p>
          <a:p>
            <a:pPr>
              <a:buFont typeface="Arial" panose="020B0604020202020204" pitchFamily="34" charset="0"/>
              <a:buChar char="•"/>
            </a:pPr>
            <a:r>
              <a:rPr lang="en-US" sz="2800" dirty="0"/>
              <a:t> Can obtain a 6-month extension – Form 8868</a:t>
            </a:r>
          </a:p>
          <a:p>
            <a:pPr>
              <a:buFont typeface="Arial" panose="020B0604020202020204" pitchFamily="34" charset="0"/>
              <a:buChar char="•"/>
            </a:pPr>
            <a:r>
              <a:rPr lang="en-US" sz="2800" dirty="0"/>
              <a:t> Practitioner Note: Estimated Tax Payments required if business income tax = or &gt; $500</a:t>
            </a:r>
          </a:p>
          <a:p>
            <a:pPr marL="201168" lvl="1" indent="0">
              <a:buNone/>
            </a:pPr>
            <a:endParaRPr lang="en-US" sz="2600" dirty="0"/>
          </a:p>
        </p:txBody>
      </p:sp>
      <p:sp>
        <p:nvSpPr>
          <p:cNvPr id="5" name="Slide Number Placeholder 4">
            <a:extLst>
              <a:ext uri="{FF2B5EF4-FFF2-40B4-BE49-F238E27FC236}">
                <a16:creationId xmlns:a16="http://schemas.microsoft.com/office/drawing/2014/main" id="{5FA685A7-853E-89AC-10C6-47581A93A2A4}"/>
              </a:ext>
            </a:extLst>
          </p:cNvPr>
          <p:cNvSpPr>
            <a:spLocks noGrp="1"/>
          </p:cNvSpPr>
          <p:nvPr>
            <p:ph type="sldNum" sz="quarter" idx="12"/>
          </p:nvPr>
        </p:nvSpPr>
        <p:spPr/>
        <p:txBody>
          <a:bodyPr/>
          <a:lstStyle/>
          <a:p>
            <a:fld id="{3A98EE3D-8CD1-4C3F-BD1C-C98C9596463C}" type="slidenum">
              <a:rPr lang="en-US" noProof="0" smtClean="0"/>
              <a:pPr/>
              <a:t>33</a:t>
            </a:fld>
            <a:endParaRPr lang="en-US" noProof="0" dirty="0"/>
          </a:p>
        </p:txBody>
      </p:sp>
      <p:sp>
        <p:nvSpPr>
          <p:cNvPr id="4" name="TextBox 3">
            <a:extLst>
              <a:ext uri="{FF2B5EF4-FFF2-40B4-BE49-F238E27FC236}">
                <a16:creationId xmlns:a16="http://schemas.microsoft.com/office/drawing/2014/main" id="{5A435BE5-237F-8E2D-7277-B80748EAE273}"/>
              </a:ext>
            </a:extLst>
          </p:cNvPr>
          <p:cNvSpPr txBox="1"/>
          <p:nvPr/>
        </p:nvSpPr>
        <p:spPr>
          <a:xfrm>
            <a:off x="9362831" y="1051997"/>
            <a:ext cx="2035995" cy="584775"/>
          </a:xfrm>
          <a:prstGeom prst="rect">
            <a:avLst/>
          </a:prstGeom>
          <a:noFill/>
        </p:spPr>
        <p:txBody>
          <a:bodyPr wrap="square" rtlCol="0">
            <a:spAutoFit/>
          </a:bodyPr>
          <a:lstStyle/>
          <a:p>
            <a:r>
              <a:rPr lang="en-US" sz="3200" dirty="0"/>
              <a:t>PP. 65-66</a:t>
            </a:r>
          </a:p>
        </p:txBody>
      </p:sp>
    </p:spTree>
    <p:extLst>
      <p:ext uri="{BB962C8B-B14F-4D97-AF65-F5344CB8AC3E}">
        <p14:creationId xmlns:p14="http://schemas.microsoft.com/office/powerpoint/2010/main" val="28708285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656BC-79C7-326A-CA38-1D785A7C6F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18B2A7-F920-2FAA-8FBC-46A1E82D0277}"/>
              </a:ext>
            </a:extLst>
          </p:cNvPr>
          <p:cNvSpPr>
            <a:spLocks noGrp="1"/>
          </p:cNvSpPr>
          <p:nvPr>
            <p:ph type="title"/>
          </p:nvPr>
        </p:nvSpPr>
        <p:spPr>
          <a:xfrm>
            <a:off x="1154083" y="101937"/>
            <a:ext cx="10058400" cy="1134726"/>
          </a:xfrm>
        </p:spPr>
        <p:txBody>
          <a:bodyPr>
            <a:normAutofit/>
          </a:bodyPr>
          <a:lstStyle/>
          <a:p>
            <a:r>
              <a:rPr lang="en-US" b="1" cap="none" dirty="0"/>
              <a:t>Excess Benefit Transactions</a:t>
            </a:r>
          </a:p>
        </p:txBody>
      </p:sp>
      <p:sp>
        <p:nvSpPr>
          <p:cNvPr id="3" name="Content Placeholder 2">
            <a:extLst>
              <a:ext uri="{FF2B5EF4-FFF2-40B4-BE49-F238E27FC236}">
                <a16:creationId xmlns:a16="http://schemas.microsoft.com/office/drawing/2014/main" id="{21824729-6AB7-0F7A-3343-D944E3B7175A}"/>
              </a:ext>
            </a:extLst>
          </p:cNvPr>
          <p:cNvSpPr>
            <a:spLocks noGrp="1"/>
          </p:cNvSpPr>
          <p:nvPr>
            <p:ph idx="1"/>
          </p:nvPr>
        </p:nvSpPr>
        <p:spPr>
          <a:xfrm>
            <a:off x="1226820" y="1836544"/>
            <a:ext cx="10058400" cy="4023360"/>
          </a:xfrm>
        </p:spPr>
        <p:txBody>
          <a:bodyPr>
            <a:normAutofit lnSpcReduction="10000"/>
          </a:bodyPr>
          <a:lstStyle/>
          <a:p>
            <a:pPr marL="0" indent="0">
              <a:buNone/>
            </a:pPr>
            <a:r>
              <a:rPr lang="en-US" sz="3000" b="1" dirty="0"/>
              <a:t>Disqualified Perion:</a:t>
            </a:r>
          </a:p>
          <a:p>
            <a:pPr marL="514350" indent="-514350">
              <a:buFont typeface="+mj-lt"/>
              <a:buAutoNum type="arabicPeriod"/>
            </a:pPr>
            <a:r>
              <a:rPr lang="en-US" sz="3000" dirty="0"/>
              <a:t> Exercise substantial influence, </a:t>
            </a:r>
          </a:p>
          <a:p>
            <a:pPr marL="514350" indent="-514350">
              <a:buFont typeface="+mj-lt"/>
              <a:buAutoNum type="arabicPeriod"/>
            </a:pPr>
            <a:r>
              <a:rPr lang="en-US" sz="3000" dirty="0"/>
              <a:t>Family member, </a:t>
            </a:r>
          </a:p>
          <a:p>
            <a:pPr marL="514350" indent="-514350">
              <a:buFont typeface="+mj-lt"/>
              <a:buAutoNum type="arabicPeriod"/>
            </a:pPr>
            <a:r>
              <a:rPr lang="en-US" sz="3000" dirty="0"/>
              <a:t>35% controlled entity; </a:t>
            </a:r>
            <a:r>
              <a:rPr lang="en-US" sz="3000" b="1" dirty="0"/>
              <a:t>constructive ownership rules apply</a:t>
            </a:r>
          </a:p>
          <a:p>
            <a:pPr>
              <a:buClr>
                <a:srgbClr val="000000"/>
              </a:buClr>
              <a:buFont typeface="Arial" panose="020B0604020202020204" pitchFamily="34" charset="0"/>
              <a:buChar char="•"/>
            </a:pPr>
            <a:r>
              <a:rPr lang="en-US" sz="3000" b="1" dirty="0"/>
              <a:t> Excise tax </a:t>
            </a:r>
            <a:r>
              <a:rPr lang="en-US" sz="3000" dirty="0"/>
              <a:t>– 25% of each excess benefit transaction</a:t>
            </a:r>
          </a:p>
          <a:p>
            <a:pPr>
              <a:buClrTx/>
              <a:buFont typeface="Arial" panose="020B0604020202020204" pitchFamily="34" charset="0"/>
              <a:buChar char="•"/>
            </a:pPr>
            <a:r>
              <a:rPr lang="en-US" sz="3000" dirty="0"/>
              <a:t> Disqualified person liable for the tax and or </a:t>
            </a:r>
          </a:p>
          <a:p>
            <a:r>
              <a:rPr lang="en-US" sz="3000" dirty="0"/>
              <a:t>“Other person” knowingly participating subject to 10% tax</a:t>
            </a:r>
          </a:p>
          <a:p>
            <a:pPr marL="201168" lvl="1" indent="0">
              <a:buNone/>
            </a:pPr>
            <a:endParaRPr lang="en-US" sz="2600" dirty="0"/>
          </a:p>
        </p:txBody>
      </p:sp>
      <p:sp>
        <p:nvSpPr>
          <p:cNvPr id="5" name="Slide Number Placeholder 4">
            <a:extLst>
              <a:ext uri="{FF2B5EF4-FFF2-40B4-BE49-F238E27FC236}">
                <a16:creationId xmlns:a16="http://schemas.microsoft.com/office/drawing/2014/main" id="{02573C25-43B9-F947-F0CB-E9B5BBBFDCD6}"/>
              </a:ext>
            </a:extLst>
          </p:cNvPr>
          <p:cNvSpPr>
            <a:spLocks noGrp="1"/>
          </p:cNvSpPr>
          <p:nvPr>
            <p:ph type="sldNum" sz="quarter" idx="12"/>
          </p:nvPr>
        </p:nvSpPr>
        <p:spPr/>
        <p:txBody>
          <a:bodyPr/>
          <a:lstStyle/>
          <a:p>
            <a:fld id="{3A98EE3D-8CD1-4C3F-BD1C-C98C9596463C}" type="slidenum">
              <a:rPr lang="en-US" noProof="0" smtClean="0"/>
              <a:pPr/>
              <a:t>34</a:t>
            </a:fld>
            <a:endParaRPr lang="en-US" noProof="0" dirty="0"/>
          </a:p>
        </p:txBody>
      </p:sp>
      <p:sp>
        <p:nvSpPr>
          <p:cNvPr id="4" name="TextBox 3">
            <a:extLst>
              <a:ext uri="{FF2B5EF4-FFF2-40B4-BE49-F238E27FC236}">
                <a16:creationId xmlns:a16="http://schemas.microsoft.com/office/drawing/2014/main" id="{603F0A52-4AEC-A337-823E-1183A820F4D6}"/>
              </a:ext>
            </a:extLst>
          </p:cNvPr>
          <p:cNvSpPr txBox="1"/>
          <p:nvPr/>
        </p:nvSpPr>
        <p:spPr>
          <a:xfrm>
            <a:off x="9579279" y="669300"/>
            <a:ext cx="1458638" cy="584775"/>
          </a:xfrm>
          <a:prstGeom prst="rect">
            <a:avLst/>
          </a:prstGeom>
          <a:noFill/>
        </p:spPr>
        <p:txBody>
          <a:bodyPr wrap="square" rtlCol="0">
            <a:spAutoFit/>
          </a:bodyPr>
          <a:lstStyle/>
          <a:p>
            <a:r>
              <a:rPr lang="en-US" sz="3200" dirty="0"/>
              <a:t>P. 66</a:t>
            </a:r>
          </a:p>
        </p:txBody>
      </p:sp>
    </p:spTree>
    <p:extLst>
      <p:ext uri="{BB962C8B-B14F-4D97-AF65-F5344CB8AC3E}">
        <p14:creationId xmlns:p14="http://schemas.microsoft.com/office/powerpoint/2010/main" val="6837236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62F92-E643-0FCA-BF53-E3BC4982E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95A5CA-2769-D49A-A315-2E4C3EF2BE85}"/>
              </a:ext>
            </a:extLst>
          </p:cNvPr>
          <p:cNvSpPr>
            <a:spLocks noGrp="1"/>
          </p:cNvSpPr>
          <p:nvPr>
            <p:ph type="title"/>
          </p:nvPr>
        </p:nvSpPr>
        <p:spPr/>
        <p:txBody>
          <a:bodyPr>
            <a:normAutofit/>
          </a:bodyPr>
          <a:lstStyle/>
          <a:p>
            <a:r>
              <a:rPr lang="en-US" b="1" cap="none" dirty="0"/>
              <a:t>ISSUE 3: TAXATION OF SERVICE PROVIDERS</a:t>
            </a:r>
          </a:p>
        </p:txBody>
      </p:sp>
      <p:sp>
        <p:nvSpPr>
          <p:cNvPr id="3" name="Content Placeholder 2">
            <a:extLst>
              <a:ext uri="{FF2B5EF4-FFF2-40B4-BE49-F238E27FC236}">
                <a16:creationId xmlns:a16="http://schemas.microsoft.com/office/drawing/2014/main" id="{6E84F8A1-89B9-F04B-C6FD-B9BAE1A0EBDA}"/>
              </a:ext>
            </a:extLst>
          </p:cNvPr>
          <p:cNvSpPr>
            <a:spLocks noGrp="1"/>
          </p:cNvSpPr>
          <p:nvPr>
            <p:ph idx="1"/>
          </p:nvPr>
        </p:nvSpPr>
        <p:spPr/>
        <p:txBody>
          <a:bodyPr>
            <a:normAutofit/>
          </a:bodyPr>
          <a:lstStyle/>
          <a:p>
            <a:r>
              <a:rPr lang="en-US" sz="3200" dirty="0"/>
              <a:t>Special rules apply to the taxation of ministers and church employees</a:t>
            </a:r>
          </a:p>
          <a:p>
            <a:r>
              <a:rPr lang="en-US" sz="3200" dirty="0"/>
              <a:t>Employment status</a:t>
            </a:r>
          </a:p>
          <a:p>
            <a:pPr lvl="1">
              <a:buFont typeface="Arial" panose="020B0604020202020204" pitchFamily="34" charset="0"/>
              <a:buChar char="•"/>
            </a:pPr>
            <a:r>
              <a:rPr lang="en-US" sz="3200" dirty="0"/>
              <a:t>Determine control and direction</a:t>
            </a:r>
          </a:p>
          <a:p>
            <a:pPr lvl="1">
              <a:buFont typeface="Arial" panose="020B0604020202020204" pitchFamily="34" charset="0"/>
              <a:buChar char="•"/>
            </a:pPr>
            <a:r>
              <a:rPr lang="en-US" sz="3200" dirty="0"/>
              <a:t>Details and means by which work is accomplished</a:t>
            </a:r>
          </a:p>
          <a:p>
            <a:r>
              <a:rPr lang="en-US" sz="3200" i="1" dirty="0"/>
              <a:t>Practitioner Note </a:t>
            </a:r>
            <a:r>
              <a:rPr lang="en-US" sz="3200" dirty="0"/>
              <a:t>– Totality-of-the-circumstances analysis</a:t>
            </a:r>
          </a:p>
          <a:p>
            <a:endParaRPr lang="en-US" sz="2600" dirty="0"/>
          </a:p>
        </p:txBody>
      </p:sp>
      <p:sp>
        <p:nvSpPr>
          <p:cNvPr id="5" name="Slide Number Placeholder 4">
            <a:extLst>
              <a:ext uri="{FF2B5EF4-FFF2-40B4-BE49-F238E27FC236}">
                <a16:creationId xmlns:a16="http://schemas.microsoft.com/office/drawing/2014/main" id="{0AABD2F2-5CA4-274D-2892-A99A151A0EA0}"/>
              </a:ext>
            </a:extLst>
          </p:cNvPr>
          <p:cNvSpPr>
            <a:spLocks noGrp="1"/>
          </p:cNvSpPr>
          <p:nvPr>
            <p:ph type="sldNum" sz="quarter" idx="12"/>
          </p:nvPr>
        </p:nvSpPr>
        <p:spPr/>
        <p:txBody>
          <a:bodyPr/>
          <a:lstStyle/>
          <a:p>
            <a:fld id="{3A98EE3D-8CD1-4C3F-BD1C-C98C9596463C}" type="slidenum">
              <a:rPr lang="en-US" noProof="0" smtClean="0"/>
              <a:pPr/>
              <a:t>35</a:t>
            </a:fld>
            <a:endParaRPr lang="en-US" noProof="0" dirty="0"/>
          </a:p>
        </p:txBody>
      </p:sp>
      <p:sp>
        <p:nvSpPr>
          <p:cNvPr id="4" name="TextBox 3">
            <a:extLst>
              <a:ext uri="{FF2B5EF4-FFF2-40B4-BE49-F238E27FC236}">
                <a16:creationId xmlns:a16="http://schemas.microsoft.com/office/drawing/2014/main" id="{4B7FDC2A-47CF-4F11-F594-09B9416F9C9E}"/>
              </a:ext>
            </a:extLst>
          </p:cNvPr>
          <p:cNvSpPr txBox="1"/>
          <p:nvPr/>
        </p:nvSpPr>
        <p:spPr>
          <a:xfrm>
            <a:off x="9362832" y="1051997"/>
            <a:ext cx="1458638" cy="584775"/>
          </a:xfrm>
          <a:prstGeom prst="rect">
            <a:avLst/>
          </a:prstGeom>
          <a:noFill/>
        </p:spPr>
        <p:txBody>
          <a:bodyPr wrap="square" rtlCol="0">
            <a:spAutoFit/>
          </a:bodyPr>
          <a:lstStyle/>
          <a:p>
            <a:r>
              <a:rPr lang="en-US" sz="3200" dirty="0"/>
              <a:t>P. 67</a:t>
            </a:r>
          </a:p>
        </p:txBody>
      </p:sp>
    </p:spTree>
    <p:extLst>
      <p:ext uri="{BB962C8B-B14F-4D97-AF65-F5344CB8AC3E}">
        <p14:creationId xmlns:p14="http://schemas.microsoft.com/office/powerpoint/2010/main" val="16238810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ACF24-0921-8F1F-51E7-E68C0C4144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A9BC21-1C14-2B15-D7CF-F1D9CBF76A2E}"/>
              </a:ext>
            </a:extLst>
          </p:cNvPr>
          <p:cNvSpPr>
            <a:spLocks noGrp="1"/>
          </p:cNvSpPr>
          <p:nvPr>
            <p:ph type="title"/>
          </p:nvPr>
        </p:nvSpPr>
        <p:spPr/>
        <p:txBody>
          <a:bodyPr>
            <a:normAutofit/>
          </a:bodyPr>
          <a:lstStyle/>
          <a:p>
            <a:r>
              <a:rPr lang="en-US" b="1" cap="none" dirty="0"/>
              <a:t>Income Tax</a:t>
            </a:r>
          </a:p>
        </p:txBody>
      </p:sp>
      <p:sp>
        <p:nvSpPr>
          <p:cNvPr id="3" name="Content Placeholder 2">
            <a:extLst>
              <a:ext uri="{FF2B5EF4-FFF2-40B4-BE49-F238E27FC236}">
                <a16:creationId xmlns:a16="http://schemas.microsoft.com/office/drawing/2014/main" id="{97592F3C-6F6A-CB92-A965-5A80CC322BB4}"/>
              </a:ext>
            </a:extLst>
          </p:cNvPr>
          <p:cNvSpPr>
            <a:spLocks noGrp="1"/>
          </p:cNvSpPr>
          <p:nvPr>
            <p:ph idx="1"/>
          </p:nvPr>
        </p:nvSpPr>
        <p:spPr/>
        <p:txBody>
          <a:bodyPr>
            <a:normAutofit/>
          </a:bodyPr>
          <a:lstStyle/>
          <a:p>
            <a:r>
              <a:rPr lang="en-US" sz="2800" dirty="0"/>
              <a:t>Minister – </a:t>
            </a:r>
          </a:p>
          <a:p>
            <a:pPr lvl="1">
              <a:buFont typeface="Arial" panose="020B0604020202020204" pitchFamily="34" charset="0"/>
              <a:buChar char="•"/>
            </a:pPr>
            <a:r>
              <a:rPr lang="en-US" sz="2800" dirty="0"/>
              <a:t>Subject to income tax on all earnings (employee or self-employed)</a:t>
            </a:r>
          </a:p>
          <a:p>
            <a:pPr lvl="1">
              <a:buFont typeface="Arial" panose="020B0604020202020204" pitchFamily="34" charset="0"/>
              <a:buChar char="•"/>
            </a:pPr>
            <a:r>
              <a:rPr lang="en-US" sz="2800" dirty="0"/>
              <a:t>Possible exception with housing allowance</a:t>
            </a:r>
          </a:p>
          <a:p>
            <a:pPr lvl="1">
              <a:buFont typeface="Arial" panose="020B0604020202020204" pitchFamily="34" charset="0"/>
              <a:buChar char="•"/>
            </a:pPr>
            <a:r>
              <a:rPr lang="en-US" sz="2800" dirty="0"/>
              <a:t>Employee:</a:t>
            </a:r>
          </a:p>
          <a:p>
            <a:pPr lvl="2">
              <a:buFont typeface="Arial" panose="020B0604020202020204" pitchFamily="34" charset="0"/>
              <a:buChar char="•"/>
            </a:pPr>
            <a:r>
              <a:rPr lang="en-US" sz="2800" dirty="0"/>
              <a:t>Deduction of certain unreimbursed expenses—no longer allowed on Sch A</a:t>
            </a:r>
          </a:p>
          <a:p>
            <a:pPr lvl="2">
              <a:buFont typeface="Arial" panose="020B0604020202020204" pitchFamily="34" charset="0"/>
              <a:buChar char="•"/>
            </a:pPr>
            <a:r>
              <a:rPr lang="en-US" sz="2800" dirty="0"/>
              <a:t>Use of an Accountable Plan (ok, need records)</a:t>
            </a:r>
          </a:p>
          <a:p>
            <a:pPr lvl="1">
              <a:buFont typeface="Arial" panose="020B0604020202020204" pitchFamily="34" charset="0"/>
              <a:buChar char="•"/>
            </a:pPr>
            <a:r>
              <a:rPr lang="en-US" sz="2800" dirty="0"/>
              <a:t>Self-employed: use Schedule C to deduct allowable expenses</a:t>
            </a:r>
          </a:p>
          <a:p>
            <a:endParaRPr lang="en-US" sz="2600" dirty="0"/>
          </a:p>
        </p:txBody>
      </p:sp>
      <p:sp>
        <p:nvSpPr>
          <p:cNvPr id="5" name="Slide Number Placeholder 4">
            <a:extLst>
              <a:ext uri="{FF2B5EF4-FFF2-40B4-BE49-F238E27FC236}">
                <a16:creationId xmlns:a16="http://schemas.microsoft.com/office/drawing/2014/main" id="{590336E1-40B3-6B2C-C877-5CA698340F42}"/>
              </a:ext>
            </a:extLst>
          </p:cNvPr>
          <p:cNvSpPr>
            <a:spLocks noGrp="1"/>
          </p:cNvSpPr>
          <p:nvPr>
            <p:ph type="sldNum" sz="quarter" idx="12"/>
          </p:nvPr>
        </p:nvSpPr>
        <p:spPr/>
        <p:txBody>
          <a:bodyPr/>
          <a:lstStyle/>
          <a:p>
            <a:fld id="{3A98EE3D-8CD1-4C3F-BD1C-C98C9596463C}" type="slidenum">
              <a:rPr lang="en-US" noProof="0" smtClean="0"/>
              <a:pPr/>
              <a:t>36</a:t>
            </a:fld>
            <a:endParaRPr lang="en-US" noProof="0" dirty="0"/>
          </a:p>
        </p:txBody>
      </p:sp>
      <p:sp>
        <p:nvSpPr>
          <p:cNvPr id="4" name="TextBox 3">
            <a:extLst>
              <a:ext uri="{FF2B5EF4-FFF2-40B4-BE49-F238E27FC236}">
                <a16:creationId xmlns:a16="http://schemas.microsoft.com/office/drawing/2014/main" id="{F3A497D5-6065-8CCA-767F-F49C4F4E2AF1}"/>
              </a:ext>
            </a:extLst>
          </p:cNvPr>
          <p:cNvSpPr txBox="1"/>
          <p:nvPr/>
        </p:nvSpPr>
        <p:spPr>
          <a:xfrm>
            <a:off x="9362831" y="1051997"/>
            <a:ext cx="1849651" cy="584775"/>
          </a:xfrm>
          <a:prstGeom prst="rect">
            <a:avLst/>
          </a:prstGeom>
          <a:noFill/>
        </p:spPr>
        <p:txBody>
          <a:bodyPr wrap="square" rtlCol="0">
            <a:spAutoFit/>
          </a:bodyPr>
          <a:lstStyle/>
          <a:p>
            <a:r>
              <a:rPr lang="en-US" sz="3200" dirty="0"/>
              <a:t>PP. 67-68</a:t>
            </a:r>
          </a:p>
        </p:txBody>
      </p:sp>
    </p:spTree>
    <p:extLst>
      <p:ext uri="{BB962C8B-B14F-4D97-AF65-F5344CB8AC3E}">
        <p14:creationId xmlns:p14="http://schemas.microsoft.com/office/powerpoint/2010/main" val="13258225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B4727-754B-1467-F322-B60EF03F8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9256F7-F183-DA25-32F5-5163F72FF340}"/>
              </a:ext>
            </a:extLst>
          </p:cNvPr>
          <p:cNvSpPr>
            <a:spLocks noGrp="1"/>
          </p:cNvSpPr>
          <p:nvPr>
            <p:ph type="title"/>
          </p:nvPr>
        </p:nvSpPr>
        <p:spPr/>
        <p:txBody>
          <a:bodyPr>
            <a:normAutofit/>
          </a:bodyPr>
          <a:lstStyle/>
          <a:p>
            <a:r>
              <a:rPr lang="en-US" b="1" cap="none" dirty="0"/>
              <a:t>Self-Employment Tax</a:t>
            </a:r>
          </a:p>
        </p:txBody>
      </p:sp>
      <p:sp>
        <p:nvSpPr>
          <p:cNvPr id="3" name="Content Placeholder 2">
            <a:extLst>
              <a:ext uri="{FF2B5EF4-FFF2-40B4-BE49-F238E27FC236}">
                <a16:creationId xmlns:a16="http://schemas.microsoft.com/office/drawing/2014/main" id="{A66D119D-0145-5708-0D9C-F3A0D06A93AB}"/>
              </a:ext>
            </a:extLst>
          </p:cNvPr>
          <p:cNvSpPr>
            <a:spLocks noGrp="1"/>
          </p:cNvSpPr>
          <p:nvPr>
            <p:ph idx="1"/>
          </p:nvPr>
        </p:nvSpPr>
        <p:spPr/>
        <p:txBody>
          <a:bodyPr>
            <a:normAutofit/>
          </a:bodyPr>
          <a:lstStyle/>
          <a:p>
            <a:r>
              <a:rPr lang="en-US" sz="3000" dirty="0"/>
              <a:t>Minister – </a:t>
            </a:r>
          </a:p>
          <a:p>
            <a:pPr lvl="1">
              <a:buFont typeface="Arial" panose="020B0604020202020204" pitchFamily="34" charset="0"/>
              <a:buChar char="•"/>
            </a:pPr>
            <a:r>
              <a:rPr lang="en-US" sz="3000" dirty="0"/>
              <a:t>Employee or Self-employed – earnings subject to SE tax</a:t>
            </a:r>
          </a:p>
          <a:p>
            <a:pPr lvl="1">
              <a:buFont typeface="Arial" panose="020B0604020202020204" pitchFamily="34" charset="0"/>
              <a:buChar char="•"/>
            </a:pPr>
            <a:r>
              <a:rPr lang="en-US" sz="3000" dirty="0"/>
              <a:t>Generally covered under SECA not FICA</a:t>
            </a:r>
          </a:p>
          <a:p>
            <a:pPr lvl="1">
              <a:buFont typeface="Arial" panose="020B0604020202020204" pitchFamily="34" charset="0"/>
              <a:buChar char="•"/>
            </a:pPr>
            <a:r>
              <a:rPr lang="en-US" sz="3000" dirty="0"/>
              <a:t>No FICA deductions on W-2 if employee</a:t>
            </a:r>
          </a:p>
          <a:p>
            <a:pPr lvl="1">
              <a:buFont typeface="Arial" panose="020B0604020202020204" pitchFamily="34" charset="0"/>
              <a:buChar char="•"/>
            </a:pPr>
            <a:r>
              <a:rPr lang="en-US" sz="3000" dirty="0"/>
              <a:t>Must file Schedule SE</a:t>
            </a:r>
          </a:p>
          <a:p>
            <a:pPr lvl="1">
              <a:buFont typeface="Arial" panose="020B0604020202020204" pitchFamily="34" charset="0"/>
              <a:buChar char="•"/>
            </a:pPr>
            <a:r>
              <a:rPr lang="en-US" sz="3000" dirty="0"/>
              <a:t>Ex. 2.19 – Employee Minister</a:t>
            </a:r>
          </a:p>
          <a:p>
            <a:endParaRPr lang="en-US" sz="2600" dirty="0"/>
          </a:p>
        </p:txBody>
      </p:sp>
      <p:sp>
        <p:nvSpPr>
          <p:cNvPr id="5" name="Slide Number Placeholder 4">
            <a:extLst>
              <a:ext uri="{FF2B5EF4-FFF2-40B4-BE49-F238E27FC236}">
                <a16:creationId xmlns:a16="http://schemas.microsoft.com/office/drawing/2014/main" id="{9ED2785F-6F6F-2F75-FC79-29C8A484186D}"/>
              </a:ext>
            </a:extLst>
          </p:cNvPr>
          <p:cNvSpPr>
            <a:spLocks noGrp="1"/>
          </p:cNvSpPr>
          <p:nvPr>
            <p:ph type="sldNum" sz="quarter" idx="12"/>
          </p:nvPr>
        </p:nvSpPr>
        <p:spPr/>
        <p:txBody>
          <a:bodyPr/>
          <a:lstStyle/>
          <a:p>
            <a:fld id="{3A98EE3D-8CD1-4C3F-BD1C-C98C9596463C}" type="slidenum">
              <a:rPr lang="en-US" noProof="0" smtClean="0"/>
              <a:pPr/>
              <a:t>37</a:t>
            </a:fld>
            <a:endParaRPr lang="en-US" noProof="0" dirty="0"/>
          </a:p>
        </p:txBody>
      </p:sp>
      <p:sp>
        <p:nvSpPr>
          <p:cNvPr id="4" name="TextBox 3">
            <a:extLst>
              <a:ext uri="{FF2B5EF4-FFF2-40B4-BE49-F238E27FC236}">
                <a16:creationId xmlns:a16="http://schemas.microsoft.com/office/drawing/2014/main" id="{88B26653-67F9-3E3D-A106-627D23EF7448}"/>
              </a:ext>
            </a:extLst>
          </p:cNvPr>
          <p:cNvSpPr txBox="1"/>
          <p:nvPr/>
        </p:nvSpPr>
        <p:spPr>
          <a:xfrm>
            <a:off x="9362832" y="1051997"/>
            <a:ext cx="1458638" cy="584775"/>
          </a:xfrm>
          <a:prstGeom prst="rect">
            <a:avLst/>
          </a:prstGeom>
          <a:noFill/>
        </p:spPr>
        <p:txBody>
          <a:bodyPr wrap="square" rtlCol="0">
            <a:spAutoFit/>
          </a:bodyPr>
          <a:lstStyle/>
          <a:p>
            <a:r>
              <a:rPr lang="en-US" sz="3200" dirty="0"/>
              <a:t>PP. 69</a:t>
            </a:r>
          </a:p>
        </p:txBody>
      </p:sp>
    </p:spTree>
    <p:extLst>
      <p:ext uri="{BB962C8B-B14F-4D97-AF65-F5344CB8AC3E}">
        <p14:creationId xmlns:p14="http://schemas.microsoft.com/office/powerpoint/2010/main" val="7526531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9E0F9-629B-BB27-74B2-15F8116963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DEA61A-5E64-EEE5-8D19-BD6DBCD949D3}"/>
              </a:ext>
            </a:extLst>
          </p:cNvPr>
          <p:cNvSpPr>
            <a:spLocks noGrp="1"/>
          </p:cNvSpPr>
          <p:nvPr>
            <p:ph type="title"/>
          </p:nvPr>
        </p:nvSpPr>
        <p:spPr/>
        <p:txBody>
          <a:bodyPr>
            <a:normAutofit/>
          </a:bodyPr>
          <a:lstStyle/>
          <a:p>
            <a:r>
              <a:rPr lang="en-US" b="1" cap="none" dirty="0"/>
              <a:t>Exemption from Self-Employment Tax</a:t>
            </a:r>
          </a:p>
        </p:txBody>
      </p:sp>
      <p:sp>
        <p:nvSpPr>
          <p:cNvPr id="3" name="Content Placeholder 2">
            <a:extLst>
              <a:ext uri="{FF2B5EF4-FFF2-40B4-BE49-F238E27FC236}">
                <a16:creationId xmlns:a16="http://schemas.microsoft.com/office/drawing/2014/main" id="{C103644C-B1B1-46F6-3A52-CAF3ABC8D563}"/>
              </a:ext>
            </a:extLst>
          </p:cNvPr>
          <p:cNvSpPr>
            <a:spLocks noGrp="1"/>
          </p:cNvSpPr>
          <p:nvPr>
            <p:ph idx="1"/>
          </p:nvPr>
        </p:nvSpPr>
        <p:spPr>
          <a:xfrm>
            <a:off x="1097280" y="1737361"/>
            <a:ext cx="10332720" cy="4131732"/>
          </a:xfrm>
        </p:spPr>
        <p:txBody>
          <a:bodyPr>
            <a:normAutofit/>
          </a:bodyPr>
          <a:lstStyle/>
          <a:p>
            <a:r>
              <a:rPr lang="en-US" sz="3000" dirty="0"/>
              <a:t>Opposition to public insurance – request exemption from SE tax</a:t>
            </a:r>
          </a:p>
          <a:p>
            <a:pPr lvl="1">
              <a:buFont typeface="Arial" panose="020B0604020202020204" pitchFamily="34" charset="0"/>
              <a:buChar char="•"/>
            </a:pPr>
            <a:r>
              <a:rPr lang="en-US" sz="3000" dirty="0"/>
              <a:t>Only applies to earnings from ministerial services</a:t>
            </a:r>
          </a:p>
          <a:p>
            <a:pPr lvl="1">
              <a:buFont typeface="Arial" panose="020B0604020202020204" pitchFamily="34" charset="0"/>
              <a:buChar char="•"/>
            </a:pPr>
            <a:r>
              <a:rPr lang="en-US" sz="3000" dirty="0"/>
              <a:t>File Form 4361</a:t>
            </a:r>
          </a:p>
          <a:p>
            <a:pPr lvl="1">
              <a:buFont typeface="Arial" panose="020B0604020202020204" pitchFamily="34" charset="0"/>
              <a:buChar char="•"/>
            </a:pPr>
            <a:r>
              <a:rPr lang="en-US" sz="3000" dirty="0"/>
              <a:t>Certify to the IRS that request is for other than economic purposes</a:t>
            </a:r>
          </a:p>
          <a:p>
            <a:pPr lvl="1">
              <a:buFont typeface="Arial" panose="020B0604020202020204" pitchFamily="34" charset="0"/>
              <a:buChar char="•"/>
            </a:pPr>
            <a:r>
              <a:rPr lang="en-US" sz="3000" dirty="0"/>
              <a:t>Ex. 2.20 – Tax Exemption</a:t>
            </a:r>
          </a:p>
          <a:p>
            <a:pPr marL="0">
              <a:buNone/>
            </a:pPr>
            <a:r>
              <a:rPr lang="en-US" sz="3000" dirty="0"/>
              <a:t> </a:t>
            </a:r>
            <a:r>
              <a:rPr lang="en-US" sz="3000" i="1" dirty="0"/>
              <a:t>Practitioner Note</a:t>
            </a:r>
            <a:r>
              <a:rPr lang="en-US" sz="3000" dirty="0"/>
              <a:t>: Vow of Poverty</a:t>
            </a:r>
          </a:p>
          <a:p>
            <a:pPr lvl="1"/>
            <a:endParaRPr lang="en-US" sz="2400" dirty="0"/>
          </a:p>
          <a:p>
            <a:endParaRPr lang="en-US" sz="2600" dirty="0"/>
          </a:p>
        </p:txBody>
      </p:sp>
      <p:sp>
        <p:nvSpPr>
          <p:cNvPr id="5" name="Slide Number Placeholder 4">
            <a:extLst>
              <a:ext uri="{FF2B5EF4-FFF2-40B4-BE49-F238E27FC236}">
                <a16:creationId xmlns:a16="http://schemas.microsoft.com/office/drawing/2014/main" id="{B9B802F5-16DD-9E5F-0438-76FE48DEB644}"/>
              </a:ext>
            </a:extLst>
          </p:cNvPr>
          <p:cNvSpPr>
            <a:spLocks noGrp="1"/>
          </p:cNvSpPr>
          <p:nvPr>
            <p:ph type="sldNum" sz="quarter" idx="12"/>
          </p:nvPr>
        </p:nvSpPr>
        <p:spPr/>
        <p:txBody>
          <a:bodyPr/>
          <a:lstStyle/>
          <a:p>
            <a:fld id="{3A98EE3D-8CD1-4C3F-BD1C-C98C9596463C}" type="slidenum">
              <a:rPr lang="en-US" noProof="0" smtClean="0"/>
              <a:pPr/>
              <a:t>38</a:t>
            </a:fld>
            <a:endParaRPr lang="en-US" noProof="0" dirty="0"/>
          </a:p>
        </p:txBody>
      </p:sp>
      <p:sp>
        <p:nvSpPr>
          <p:cNvPr id="4" name="TextBox 3">
            <a:extLst>
              <a:ext uri="{FF2B5EF4-FFF2-40B4-BE49-F238E27FC236}">
                <a16:creationId xmlns:a16="http://schemas.microsoft.com/office/drawing/2014/main" id="{ED533FEE-4B5D-8A23-2FAD-8C4F1AA02168}"/>
              </a:ext>
            </a:extLst>
          </p:cNvPr>
          <p:cNvSpPr txBox="1"/>
          <p:nvPr/>
        </p:nvSpPr>
        <p:spPr>
          <a:xfrm>
            <a:off x="10179872" y="1258857"/>
            <a:ext cx="1458638" cy="584775"/>
          </a:xfrm>
          <a:prstGeom prst="rect">
            <a:avLst/>
          </a:prstGeom>
          <a:noFill/>
        </p:spPr>
        <p:txBody>
          <a:bodyPr wrap="square" rtlCol="0">
            <a:spAutoFit/>
          </a:bodyPr>
          <a:lstStyle/>
          <a:p>
            <a:r>
              <a:rPr lang="en-US" sz="3200" dirty="0"/>
              <a:t>PP. 69</a:t>
            </a:r>
          </a:p>
        </p:txBody>
      </p:sp>
    </p:spTree>
    <p:extLst>
      <p:ext uri="{BB962C8B-B14F-4D97-AF65-F5344CB8AC3E}">
        <p14:creationId xmlns:p14="http://schemas.microsoft.com/office/powerpoint/2010/main" val="23356157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0304F-25C8-B88E-476B-EFEDF6538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B52C4-E346-05B2-733A-1AE4566BA683}"/>
              </a:ext>
            </a:extLst>
          </p:cNvPr>
          <p:cNvSpPr>
            <a:spLocks noGrp="1"/>
          </p:cNvSpPr>
          <p:nvPr>
            <p:ph type="title"/>
          </p:nvPr>
        </p:nvSpPr>
        <p:spPr/>
        <p:txBody>
          <a:bodyPr>
            <a:normAutofit/>
          </a:bodyPr>
          <a:lstStyle/>
          <a:p>
            <a:r>
              <a:rPr lang="en-US" b="1" cap="none" dirty="0"/>
              <a:t>Church Employees	</a:t>
            </a:r>
          </a:p>
        </p:txBody>
      </p:sp>
      <p:sp>
        <p:nvSpPr>
          <p:cNvPr id="3" name="Content Placeholder 2">
            <a:extLst>
              <a:ext uri="{FF2B5EF4-FFF2-40B4-BE49-F238E27FC236}">
                <a16:creationId xmlns:a16="http://schemas.microsoft.com/office/drawing/2014/main" id="{E81B4424-019C-A437-4B97-10B852711335}"/>
              </a:ext>
            </a:extLst>
          </p:cNvPr>
          <p:cNvSpPr>
            <a:spLocks noGrp="1"/>
          </p:cNvSpPr>
          <p:nvPr>
            <p:ph idx="1"/>
          </p:nvPr>
        </p:nvSpPr>
        <p:spPr>
          <a:xfrm>
            <a:off x="1097280" y="1737361"/>
            <a:ext cx="10058400" cy="4177324"/>
          </a:xfrm>
        </p:spPr>
        <p:txBody>
          <a:bodyPr>
            <a:normAutofit/>
          </a:bodyPr>
          <a:lstStyle/>
          <a:p>
            <a:pPr marL="201168" lvl="1" indent="0">
              <a:buNone/>
            </a:pPr>
            <a:r>
              <a:rPr lang="en-US" sz="2800" dirty="0"/>
              <a:t>Church employee earnings subject to SE tax (see Fig 2.2)</a:t>
            </a:r>
          </a:p>
          <a:p>
            <a:pPr marL="201168" lvl="1" indent="0">
              <a:buNone/>
            </a:pPr>
            <a:r>
              <a:rPr lang="en-US" sz="2800" dirty="0"/>
              <a:t>Churches opposed for religious reasons can elect to exclude employee earnings from FICA coverage</a:t>
            </a:r>
          </a:p>
          <a:p>
            <a:pPr lvl="1">
              <a:buFont typeface="Arial" panose="020B0604020202020204" pitchFamily="34" charset="0"/>
              <a:buChar char="•"/>
            </a:pPr>
            <a:r>
              <a:rPr lang="en-US" sz="2800" dirty="0"/>
              <a:t>Employers don’t pay ER or EE FICA taxes</a:t>
            </a:r>
          </a:p>
          <a:p>
            <a:pPr lvl="1">
              <a:buFont typeface="Arial" panose="020B0604020202020204" pitchFamily="34" charset="0"/>
              <a:buChar char="•"/>
            </a:pPr>
            <a:r>
              <a:rPr lang="en-US" sz="2800" dirty="0"/>
              <a:t>Employee IS subject to SECA unless employee is a member opposed to public insurance</a:t>
            </a:r>
          </a:p>
          <a:p>
            <a:pPr lvl="1">
              <a:buFont typeface="Arial" panose="020B0604020202020204" pitchFamily="34" charset="0"/>
              <a:buChar char="•"/>
            </a:pPr>
            <a:r>
              <a:rPr lang="en-US" sz="2800" dirty="0"/>
              <a:t>Must meet four requirements</a:t>
            </a:r>
          </a:p>
          <a:p>
            <a:pPr marL="201168" lvl="1" indent="0">
              <a:buNone/>
            </a:pPr>
            <a:r>
              <a:rPr lang="en-US" sz="2800" i="1" dirty="0"/>
              <a:t>Practitioner Note - </a:t>
            </a:r>
            <a:r>
              <a:rPr lang="en-US" sz="2800" dirty="0"/>
              <a:t>If benefits have been received, must be paid back before exemption is granted.</a:t>
            </a:r>
          </a:p>
          <a:p>
            <a:pPr marL="201168" lvl="1" indent="0">
              <a:buNone/>
            </a:pPr>
            <a:endParaRPr lang="en-US" sz="2400" dirty="0"/>
          </a:p>
          <a:p>
            <a:endParaRPr lang="en-US" sz="2600" dirty="0"/>
          </a:p>
        </p:txBody>
      </p:sp>
      <p:sp>
        <p:nvSpPr>
          <p:cNvPr id="5" name="Slide Number Placeholder 4">
            <a:extLst>
              <a:ext uri="{FF2B5EF4-FFF2-40B4-BE49-F238E27FC236}">
                <a16:creationId xmlns:a16="http://schemas.microsoft.com/office/drawing/2014/main" id="{4B8B6DA2-BE45-5500-8588-3EB68E3BAFCF}"/>
              </a:ext>
            </a:extLst>
          </p:cNvPr>
          <p:cNvSpPr>
            <a:spLocks noGrp="1"/>
          </p:cNvSpPr>
          <p:nvPr>
            <p:ph type="sldNum" sz="quarter" idx="12"/>
          </p:nvPr>
        </p:nvSpPr>
        <p:spPr/>
        <p:txBody>
          <a:bodyPr/>
          <a:lstStyle/>
          <a:p>
            <a:fld id="{3A98EE3D-8CD1-4C3F-BD1C-C98C9596463C}" type="slidenum">
              <a:rPr lang="en-US" noProof="0" smtClean="0"/>
              <a:pPr/>
              <a:t>39</a:t>
            </a:fld>
            <a:endParaRPr lang="en-US" noProof="0" dirty="0"/>
          </a:p>
        </p:txBody>
      </p:sp>
      <p:sp>
        <p:nvSpPr>
          <p:cNvPr id="4" name="TextBox 3">
            <a:extLst>
              <a:ext uri="{FF2B5EF4-FFF2-40B4-BE49-F238E27FC236}">
                <a16:creationId xmlns:a16="http://schemas.microsoft.com/office/drawing/2014/main" id="{E3B3B4DA-3D85-12F2-9A78-E7A7AF00F35D}"/>
              </a:ext>
            </a:extLst>
          </p:cNvPr>
          <p:cNvSpPr txBox="1"/>
          <p:nvPr/>
        </p:nvSpPr>
        <p:spPr>
          <a:xfrm>
            <a:off x="9362832" y="1051997"/>
            <a:ext cx="1952868" cy="584775"/>
          </a:xfrm>
          <a:prstGeom prst="rect">
            <a:avLst/>
          </a:prstGeom>
          <a:noFill/>
        </p:spPr>
        <p:txBody>
          <a:bodyPr wrap="square" rtlCol="0">
            <a:spAutoFit/>
          </a:bodyPr>
          <a:lstStyle/>
          <a:p>
            <a:r>
              <a:rPr lang="en-US" sz="3200" dirty="0"/>
              <a:t>P. 70-71</a:t>
            </a:r>
          </a:p>
        </p:txBody>
      </p:sp>
    </p:spTree>
    <p:extLst>
      <p:ext uri="{BB962C8B-B14F-4D97-AF65-F5344CB8AC3E}">
        <p14:creationId xmlns:p14="http://schemas.microsoft.com/office/powerpoint/2010/main" val="20835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703C7-4EE5-7D63-39EC-3CD70D1E99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6B0091-C8E9-B779-E1C3-0260A39767B7}"/>
              </a:ext>
            </a:extLst>
          </p:cNvPr>
          <p:cNvSpPr>
            <a:spLocks noGrp="1"/>
          </p:cNvSpPr>
          <p:nvPr>
            <p:ph type="title"/>
          </p:nvPr>
        </p:nvSpPr>
        <p:spPr/>
        <p:txBody>
          <a:bodyPr>
            <a:normAutofit/>
          </a:bodyPr>
          <a:lstStyle/>
          <a:p>
            <a:r>
              <a:rPr lang="en-US" b="1" i="1" cap="none" dirty="0"/>
              <a:t>Practitioner Note</a:t>
            </a:r>
          </a:p>
        </p:txBody>
      </p:sp>
      <p:sp>
        <p:nvSpPr>
          <p:cNvPr id="3" name="Content Placeholder 2">
            <a:extLst>
              <a:ext uri="{FF2B5EF4-FFF2-40B4-BE49-F238E27FC236}">
                <a16:creationId xmlns:a16="http://schemas.microsoft.com/office/drawing/2014/main" id="{B5DC36C8-147B-13E9-F84D-5144DD118DD1}"/>
              </a:ext>
            </a:extLst>
          </p:cNvPr>
          <p:cNvSpPr>
            <a:spLocks noGrp="1"/>
          </p:cNvSpPr>
          <p:nvPr>
            <p:ph idx="1"/>
          </p:nvPr>
        </p:nvSpPr>
        <p:spPr/>
        <p:txBody>
          <a:bodyPr>
            <a:normAutofit/>
          </a:bodyPr>
          <a:lstStyle/>
          <a:p>
            <a:pPr marL="0" indent="0">
              <a:buNone/>
            </a:pPr>
            <a:r>
              <a:rPr lang="en-US" sz="2800" dirty="0"/>
              <a:t>“</a:t>
            </a:r>
            <a:r>
              <a:rPr lang="en-US" sz="3200" dirty="0"/>
              <a:t>Church” not specifically defined</a:t>
            </a:r>
          </a:p>
          <a:p>
            <a:pPr marL="0" indent="0">
              <a:buNone/>
            </a:pPr>
            <a:r>
              <a:rPr lang="en-US" sz="3200" dirty="0"/>
              <a:t>*Must distinguish between “church” and “other religious  organizations</a:t>
            </a:r>
          </a:p>
          <a:p>
            <a:pPr marL="0" indent="0">
              <a:buNone/>
            </a:pPr>
            <a:r>
              <a:rPr lang="en-US" sz="3200" i="1" dirty="0"/>
              <a:t>*Religious organization</a:t>
            </a:r>
            <a:r>
              <a:rPr lang="en-US" sz="3200" dirty="0"/>
              <a:t> does not mean church or integrated auxiliaries.</a:t>
            </a:r>
          </a:p>
          <a:p>
            <a:pPr marL="201168" lvl="1" indent="0">
              <a:buNone/>
            </a:pPr>
            <a:r>
              <a:rPr lang="en-US" sz="3200" dirty="0"/>
              <a:t>Principal purpose – study or advancement of religion vs. place of worship</a:t>
            </a:r>
          </a:p>
          <a:p>
            <a:pPr lvl="1"/>
            <a:endParaRPr lang="en-US" sz="2600" dirty="0"/>
          </a:p>
        </p:txBody>
      </p:sp>
      <p:sp>
        <p:nvSpPr>
          <p:cNvPr id="5" name="Slide Number Placeholder 4">
            <a:extLst>
              <a:ext uri="{FF2B5EF4-FFF2-40B4-BE49-F238E27FC236}">
                <a16:creationId xmlns:a16="http://schemas.microsoft.com/office/drawing/2014/main" id="{C5A3B884-2B40-B367-6EC0-5292BCCFA4D6}"/>
              </a:ext>
            </a:extLst>
          </p:cNvPr>
          <p:cNvSpPr>
            <a:spLocks noGrp="1"/>
          </p:cNvSpPr>
          <p:nvPr>
            <p:ph type="sldNum" sz="quarter" idx="12"/>
          </p:nvPr>
        </p:nvSpPr>
        <p:spPr/>
        <p:txBody>
          <a:bodyPr/>
          <a:lstStyle/>
          <a:p>
            <a:fld id="{3A98EE3D-8CD1-4C3F-BD1C-C98C9596463C}" type="slidenum">
              <a:rPr lang="en-US" noProof="0" smtClean="0"/>
              <a:pPr/>
              <a:t>4</a:t>
            </a:fld>
            <a:endParaRPr lang="en-US" noProof="0" dirty="0"/>
          </a:p>
        </p:txBody>
      </p:sp>
      <p:sp>
        <p:nvSpPr>
          <p:cNvPr id="4" name="TextBox 3">
            <a:extLst>
              <a:ext uri="{FF2B5EF4-FFF2-40B4-BE49-F238E27FC236}">
                <a16:creationId xmlns:a16="http://schemas.microsoft.com/office/drawing/2014/main" id="{3EBB29CD-2552-E0FE-64AA-84257A7F3F0F}"/>
              </a:ext>
            </a:extLst>
          </p:cNvPr>
          <p:cNvSpPr txBox="1"/>
          <p:nvPr/>
        </p:nvSpPr>
        <p:spPr>
          <a:xfrm>
            <a:off x="9362832" y="1051997"/>
            <a:ext cx="1458638" cy="584775"/>
          </a:xfrm>
          <a:prstGeom prst="rect">
            <a:avLst/>
          </a:prstGeom>
          <a:noFill/>
        </p:spPr>
        <p:txBody>
          <a:bodyPr wrap="square" rtlCol="0">
            <a:spAutoFit/>
          </a:bodyPr>
          <a:lstStyle/>
          <a:p>
            <a:r>
              <a:rPr lang="en-US" sz="3200" dirty="0"/>
              <a:t>P. 47 </a:t>
            </a:r>
          </a:p>
        </p:txBody>
      </p:sp>
    </p:spTree>
    <p:extLst>
      <p:ext uri="{BB962C8B-B14F-4D97-AF65-F5344CB8AC3E}">
        <p14:creationId xmlns:p14="http://schemas.microsoft.com/office/powerpoint/2010/main" val="13017438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5F484-4987-4E65-C9AC-76712F9C7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98B5D6-7BD1-A9FA-96CD-42B340E9123C}"/>
              </a:ext>
            </a:extLst>
          </p:cNvPr>
          <p:cNvSpPr>
            <a:spLocks noGrp="1"/>
          </p:cNvSpPr>
          <p:nvPr>
            <p:ph type="title"/>
          </p:nvPr>
        </p:nvSpPr>
        <p:spPr/>
        <p:txBody>
          <a:bodyPr>
            <a:normAutofit/>
          </a:bodyPr>
          <a:lstStyle/>
          <a:p>
            <a:r>
              <a:rPr lang="en-US" b="1" cap="none" dirty="0"/>
              <a:t>Housing Exclusion	</a:t>
            </a:r>
          </a:p>
        </p:txBody>
      </p:sp>
      <p:sp>
        <p:nvSpPr>
          <p:cNvPr id="3" name="Content Placeholder 2">
            <a:extLst>
              <a:ext uri="{FF2B5EF4-FFF2-40B4-BE49-F238E27FC236}">
                <a16:creationId xmlns:a16="http://schemas.microsoft.com/office/drawing/2014/main" id="{F0BEE059-51AD-388F-1721-0EDA8D72135B}"/>
              </a:ext>
            </a:extLst>
          </p:cNvPr>
          <p:cNvSpPr>
            <a:spLocks noGrp="1"/>
          </p:cNvSpPr>
          <p:nvPr>
            <p:ph idx="1"/>
          </p:nvPr>
        </p:nvSpPr>
        <p:spPr>
          <a:xfrm>
            <a:off x="1097280" y="1737360"/>
            <a:ext cx="10058400" cy="4385143"/>
          </a:xfrm>
        </p:spPr>
        <p:txBody>
          <a:bodyPr>
            <a:normAutofit/>
          </a:bodyPr>
          <a:lstStyle/>
          <a:p>
            <a:pPr lvl="1">
              <a:buFont typeface="Arial" panose="020B0604020202020204" pitchFamily="34" charset="0"/>
              <a:buChar char="•"/>
            </a:pPr>
            <a:r>
              <a:rPr lang="en-US" sz="3000" dirty="0"/>
              <a:t>Ministers can exclude housing allowance from income tax</a:t>
            </a:r>
          </a:p>
          <a:p>
            <a:pPr lvl="1">
              <a:buFont typeface="Arial" panose="020B0604020202020204" pitchFamily="34" charset="0"/>
              <a:buChar char="•"/>
            </a:pPr>
            <a:r>
              <a:rPr lang="en-US" sz="3000" dirty="0"/>
              <a:t>Housing allowance must be included in SE tax calculation</a:t>
            </a:r>
          </a:p>
          <a:p>
            <a:pPr lvl="1">
              <a:buFont typeface="Arial" panose="020B0604020202020204" pitchFamily="34" charset="0"/>
              <a:buChar char="•"/>
            </a:pPr>
            <a:r>
              <a:rPr lang="en-US" sz="3000" dirty="0"/>
              <a:t>Church must officially designate </a:t>
            </a:r>
            <a:r>
              <a:rPr lang="en-US" sz="3000" b="1" dirty="0"/>
              <a:t>before</a:t>
            </a:r>
            <a:r>
              <a:rPr lang="en-US" sz="3000" dirty="0"/>
              <a:t> payments are made</a:t>
            </a:r>
          </a:p>
          <a:p>
            <a:pPr lvl="1">
              <a:buFont typeface="Arial" panose="020B0604020202020204" pitchFamily="34" charset="0"/>
              <a:buChar char="•"/>
            </a:pPr>
            <a:r>
              <a:rPr lang="en-US" sz="3000" dirty="0"/>
              <a:t>Must be used to provide or rent a home</a:t>
            </a:r>
          </a:p>
          <a:p>
            <a:pPr lvl="1">
              <a:buFont typeface="Arial" panose="020B0604020202020204" pitchFamily="34" charset="0"/>
              <a:buChar char="•"/>
            </a:pPr>
            <a:r>
              <a:rPr lang="en-US" sz="3000" dirty="0"/>
              <a:t>Must not be more than reasonable pay for services</a:t>
            </a:r>
          </a:p>
          <a:p>
            <a:pPr lvl="1">
              <a:buFont typeface="Arial" panose="020B0604020202020204" pitchFamily="34" charset="0"/>
              <a:buChar char="•"/>
            </a:pPr>
            <a:r>
              <a:rPr lang="en-US" sz="3000" dirty="0"/>
              <a:t>Must be distinguished from salary or other renumeration</a:t>
            </a:r>
          </a:p>
          <a:p>
            <a:pPr marL="201168" lvl="1" indent="0">
              <a:buNone/>
            </a:pPr>
            <a:endParaRPr lang="en-US" sz="3000" i="1" dirty="0"/>
          </a:p>
          <a:p>
            <a:pPr marL="201168" lvl="1" indent="0">
              <a:buNone/>
            </a:pPr>
            <a:endParaRPr lang="en-US" sz="2400" dirty="0"/>
          </a:p>
          <a:p>
            <a:endParaRPr lang="en-US" sz="2600" dirty="0"/>
          </a:p>
        </p:txBody>
      </p:sp>
      <p:sp>
        <p:nvSpPr>
          <p:cNvPr id="5" name="Slide Number Placeholder 4">
            <a:extLst>
              <a:ext uri="{FF2B5EF4-FFF2-40B4-BE49-F238E27FC236}">
                <a16:creationId xmlns:a16="http://schemas.microsoft.com/office/drawing/2014/main" id="{D6299E83-6E87-EE2F-2349-12112419E08B}"/>
              </a:ext>
            </a:extLst>
          </p:cNvPr>
          <p:cNvSpPr>
            <a:spLocks noGrp="1"/>
          </p:cNvSpPr>
          <p:nvPr>
            <p:ph type="sldNum" sz="quarter" idx="12"/>
          </p:nvPr>
        </p:nvSpPr>
        <p:spPr/>
        <p:txBody>
          <a:bodyPr/>
          <a:lstStyle/>
          <a:p>
            <a:fld id="{3A98EE3D-8CD1-4C3F-BD1C-C98C9596463C}" type="slidenum">
              <a:rPr lang="en-US" noProof="0" smtClean="0"/>
              <a:pPr/>
              <a:t>40</a:t>
            </a:fld>
            <a:endParaRPr lang="en-US" noProof="0" dirty="0"/>
          </a:p>
        </p:txBody>
      </p:sp>
      <p:sp>
        <p:nvSpPr>
          <p:cNvPr id="4" name="TextBox 3">
            <a:extLst>
              <a:ext uri="{FF2B5EF4-FFF2-40B4-BE49-F238E27FC236}">
                <a16:creationId xmlns:a16="http://schemas.microsoft.com/office/drawing/2014/main" id="{23F56225-EAFC-B65B-7FF0-F1872395705B}"/>
              </a:ext>
            </a:extLst>
          </p:cNvPr>
          <p:cNvSpPr txBox="1"/>
          <p:nvPr/>
        </p:nvSpPr>
        <p:spPr>
          <a:xfrm>
            <a:off x="9362832" y="1051997"/>
            <a:ext cx="1458638" cy="584775"/>
          </a:xfrm>
          <a:prstGeom prst="rect">
            <a:avLst/>
          </a:prstGeom>
          <a:noFill/>
        </p:spPr>
        <p:txBody>
          <a:bodyPr wrap="square" rtlCol="0">
            <a:spAutoFit/>
          </a:bodyPr>
          <a:lstStyle/>
          <a:p>
            <a:r>
              <a:rPr lang="en-US" sz="3200" dirty="0"/>
              <a:t>P. 72</a:t>
            </a:r>
          </a:p>
        </p:txBody>
      </p:sp>
    </p:spTree>
    <p:extLst>
      <p:ext uri="{BB962C8B-B14F-4D97-AF65-F5344CB8AC3E}">
        <p14:creationId xmlns:p14="http://schemas.microsoft.com/office/powerpoint/2010/main" val="18662579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6E13E-F319-FA65-CA1D-AB76070341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16B6BA-40B7-996D-6B0A-9C8830C61868}"/>
              </a:ext>
            </a:extLst>
          </p:cNvPr>
          <p:cNvSpPr>
            <a:spLocks noGrp="1"/>
          </p:cNvSpPr>
          <p:nvPr>
            <p:ph type="title"/>
          </p:nvPr>
        </p:nvSpPr>
        <p:spPr/>
        <p:txBody>
          <a:bodyPr>
            <a:normAutofit/>
          </a:bodyPr>
          <a:lstStyle/>
          <a:p>
            <a:r>
              <a:rPr lang="en-US" b="1" cap="none" dirty="0"/>
              <a:t>Housing Allowance	</a:t>
            </a:r>
          </a:p>
        </p:txBody>
      </p:sp>
      <p:sp>
        <p:nvSpPr>
          <p:cNvPr id="3" name="Content Placeholder 2">
            <a:extLst>
              <a:ext uri="{FF2B5EF4-FFF2-40B4-BE49-F238E27FC236}">
                <a16:creationId xmlns:a16="http://schemas.microsoft.com/office/drawing/2014/main" id="{DC7F0712-5239-3F1B-EA2B-A9F9E66A3396}"/>
              </a:ext>
            </a:extLst>
          </p:cNvPr>
          <p:cNvSpPr>
            <a:spLocks noGrp="1"/>
          </p:cNvSpPr>
          <p:nvPr>
            <p:ph idx="1"/>
          </p:nvPr>
        </p:nvSpPr>
        <p:spPr>
          <a:xfrm>
            <a:off x="1066800" y="1794807"/>
            <a:ext cx="10058400" cy="4120322"/>
          </a:xfrm>
        </p:spPr>
        <p:txBody>
          <a:bodyPr>
            <a:normAutofit/>
          </a:bodyPr>
          <a:lstStyle/>
          <a:p>
            <a:pPr marL="201168" lvl="1" indent="0">
              <a:buNone/>
            </a:pPr>
            <a:r>
              <a:rPr lang="en-US" sz="3000" dirty="0"/>
              <a:t>Exclude from gross income the smallest of:</a:t>
            </a:r>
          </a:p>
          <a:p>
            <a:pPr lvl="1">
              <a:buFont typeface="Arial" panose="020B0604020202020204" pitchFamily="34" charset="0"/>
              <a:buChar char="•"/>
            </a:pPr>
            <a:r>
              <a:rPr lang="en-US" sz="3000" dirty="0"/>
              <a:t>Actual amount used</a:t>
            </a:r>
          </a:p>
          <a:p>
            <a:pPr lvl="1">
              <a:buFont typeface="Arial" panose="020B0604020202020204" pitchFamily="34" charset="0"/>
              <a:buChar char="•"/>
            </a:pPr>
            <a:r>
              <a:rPr lang="en-US" sz="3000" dirty="0"/>
              <a:t>Amount officially designated</a:t>
            </a:r>
          </a:p>
          <a:p>
            <a:pPr lvl="1">
              <a:buFont typeface="Arial" panose="020B0604020202020204" pitchFamily="34" charset="0"/>
              <a:buChar char="•"/>
            </a:pPr>
            <a:r>
              <a:rPr lang="en-US" sz="3000" dirty="0"/>
              <a:t>Fair rental value of home, furnishings, utilities, etc.</a:t>
            </a:r>
          </a:p>
          <a:p>
            <a:pPr lvl="1">
              <a:buFont typeface="Arial" panose="020B0604020202020204" pitchFamily="34" charset="0"/>
              <a:buChar char="•"/>
            </a:pPr>
            <a:r>
              <a:rPr lang="en-US" sz="3000" dirty="0"/>
              <a:t>Include in gross income any part &gt; the smallest of:</a:t>
            </a:r>
          </a:p>
          <a:p>
            <a:pPr lvl="1">
              <a:buFont typeface="Arial" panose="020B0604020202020204" pitchFamily="34" charset="0"/>
              <a:buChar char="•"/>
            </a:pPr>
            <a:r>
              <a:rPr lang="en-US" sz="3000" dirty="0"/>
              <a:t>Reasonable salary</a:t>
            </a:r>
          </a:p>
          <a:p>
            <a:pPr lvl="1">
              <a:buFont typeface="Arial" panose="020B0604020202020204" pitchFamily="34" charset="0"/>
              <a:buChar char="•"/>
            </a:pPr>
            <a:r>
              <a:rPr lang="en-US" sz="3000" dirty="0"/>
              <a:t>Fair rental value of the home plus utilities</a:t>
            </a:r>
          </a:p>
          <a:p>
            <a:pPr lvl="1">
              <a:buFont typeface="Arial" panose="020B0604020202020204" pitchFamily="34" charset="0"/>
              <a:buChar char="•"/>
            </a:pPr>
            <a:r>
              <a:rPr lang="en-US" sz="3000" dirty="0"/>
              <a:t>Amount actually used</a:t>
            </a:r>
          </a:p>
          <a:p>
            <a:pPr marL="201168" lvl="1" indent="0">
              <a:buNone/>
            </a:pPr>
            <a:endParaRPr lang="en-US" sz="3000" i="1" dirty="0"/>
          </a:p>
          <a:p>
            <a:pPr marL="201168" lvl="1" indent="0">
              <a:buNone/>
            </a:pPr>
            <a:endParaRPr lang="en-US" sz="3000" dirty="0"/>
          </a:p>
          <a:p>
            <a:endParaRPr lang="en-US" sz="2600" dirty="0"/>
          </a:p>
        </p:txBody>
      </p:sp>
      <p:sp>
        <p:nvSpPr>
          <p:cNvPr id="5" name="Slide Number Placeholder 4">
            <a:extLst>
              <a:ext uri="{FF2B5EF4-FFF2-40B4-BE49-F238E27FC236}">
                <a16:creationId xmlns:a16="http://schemas.microsoft.com/office/drawing/2014/main" id="{2D6B5559-143E-312F-F713-C0CF6D23E205}"/>
              </a:ext>
            </a:extLst>
          </p:cNvPr>
          <p:cNvSpPr>
            <a:spLocks noGrp="1"/>
          </p:cNvSpPr>
          <p:nvPr>
            <p:ph type="sldNum" sz="quarter" idx="12"/>
          </p:nvPr>
        </p:nvSpPr>
        <p:spPr/>
        <p:txBody>
          <a:bodyPr/>
          <a:lstStyle/>
          <a:p>
            <a:fld id="{3A98EE3D-8CD1-4C3F-BD1C-C98C9596463C}" type="slidenum">
              <a:rPr lang="en-US" noProof="0" smtClean="0"/>
              <a:pPr/>
              <a:t>41</a:t>
            </a:fld>
            <a:endParaRPr lang="en-US" noProof="0" dirty="0"/>
          </a:p>
        </p:txBody>
      </p:sp>
      <p:sp>
        <p:nvSpPr>
          <p:cNvPr id="4" name="TextBox 3">
            <a:extLst>
              <a:ext uri="{FF2B5EF4-FFF2-40B4-BE49-F238E27FC236}">
                <a16:creationId xmlns:a16="http://schemas.microsoft.com/office/drawing/2014/main" id="{BA17633F-4D66-79A9-E483-8E6F38560F38}"/>
              </a:ext>
            </a:extLst>
          </p:cNvPr>
          <p:cNvSpPr txBox="1"/>
          <p:nvPr/>
        </p:nvSpPr>
        <p:spPr>
          <a:xfrm>
            <a:off x="9362832" y="1051997"/>
            <a:ext cx="1458638" cy="584775"/>
          </a:xfrm>
          <a:prstGeom prst="rect">
            <a:avLst/>
          </a:prstGeom>
          <a:noFill/>
        </p:spPr>
        <p:txBody>
          <a:bodyPr wrap="square" rtlCol="0">
            <a:spAutoFit/>
          </a:bodyPr>
          <a:lstStyle/>
          <a:p>
            <a:r>
              <a:rPr lang="en-US" sz="3200" dirty="0"/>
              <a:t>P. 72</a:t>
            </a:r>
          </a:p>
        </p:txBody>
      </p:sp>
    </p:spTree>
    <p:extLst>
      <p:ext uri="{BB962C8B-B14F-4D97-AF65-F5344CB8AC3E}">
        <p14:creationId xmlns:p14="http://schemas.microsoft.com/office/powerpoint/2010/main" val="18037779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63874-DA3A-C991-03C3-C2B9C5E3C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C77E4F-F03F-7242-B62A-FAE2979DB9E0}"/>
              </a:ext>
            </a:extLst>
          </p:cNvPr>
          <p:cNvSpPr>
            <a:spLocks noGrp="1"/>
          </p:cNvSpPr>
          <p:nvPr>
            <p:ph type="title"/>
          </p:nvPr>
        </p:nvSpPr>
        <p:spPr/>
        <p:txBody>
          <a:bodyPr>
            <a:normAutofit/>
          </a:bodyPr>
          <a:lstStyle/>
          <a:p>
            <a:r>
              <a:rPr lang="en-US" b="1" cap="none" dirty="0"/>
              <a:t>Housing Allowance &amp; Other Costs	</a:t>
            </a:r>
          </a:p>
        </p:txBody>
      </p:sp>
      <p:sp>
        <p:nvSpPr>
          <p:cNvPr id="3" name="Content Placeholder 2">
            <a:extLst>
              <a:ext uri="{FF2B5EF4-FFF2-40B4-BE49-F238E27FC236}">
                <a16:creationId xmlns:a16="http://schemas.microsoft.com/office/drawing/2014/main" id="{0A346AF9-3E6F-F51B-0A55-04599233FDF3}"/>
              </a:ext>
            </a:extLst>
          </p:cNvPr>
          <p:cNvSpPr>
            <a:spLocks noGrp="1"/>
          </p:cNvSpPr>
          <p:nvPr>
            <p:ph idx="1"/>
          </p:nvPr>
        </p:nvSpPr>
        <p:spPr>
          <a:xfrm>
            <a:off x="1097280" y="1737360"/>
            <a:ext cx="10058400" cy="4491162"/>
          </a:xfrm>
        </p:spPr>
        <p:txBody>
          <a:bodyPr>
            <a:normAutofit/>
          </a:bodyPr>
          <a:lstStyle/>
          <a:p>
            <a:pPr marL="201168" lvl="1" indent="0">
              <a:buNone/>
            </a:pPr>
            <a:r>
              <a:rPr lang="en-US" sz="3000" dirty="0"/>
              <a:t>Excess must be included in gross income on Form 1040, Line 1. </a:t>
            </a:r>
          </a:p>
          <a:p>
            <a:pPr marL="201168" lvl="1" indent="0">
              <a:buNone/>
            </a:pPr>
            <a:r>
              <a:rPr lang="en-US" sz="3000" dirty="0"/>
              <a:t>Ex. 2.22 Excess Housing Allowance</a:t>
            </a:r>
          </a:p>
          <a:p>
            <a:pPr marL="201168" lvl="1" indent="0">
              <a:buNone/>
            </a:pPr>
            <a:r>
              <a:rPr lang="en-US" sz="3000" dirty="0"/>
              <a:t>Ex. 2.23 Excess Utilities Allowance</a:t>
            </a:r>
          </a:p>
          <a:p>
            <a:pPr marL="201168" lvl="1" indent="0">
              <a:buNone/>
            </a:pPr>
            <a:endParaRPr lang="en-US" sz="3000" dirty="0"/>
          </a:p>
          <a:p>
            <a:pPr marL="201168" lvl="1" indent="0">
              <a:buNone/>
            </a:pPr>
            <a:r>
              <a:rPr lang="en-US" sz="3000" i="1" dirty="0"/>
              <a:t>Practitioner Note</a:t>
            </a:r>
            <a:r>
              <a:rPr lang="en-US" sz="3000" dirty="0"/>
              <a:t>: Retired Ministers</a:t>
            </a:r>
          </a:p>
          <a:p>
            <a:pPr marL="201168" lvl="1" indent="0">
              <a:buNone/>
            </a:pPr>
            <a:r>
              <a:rPr lang="en-US" sz="3000" dirty="0"/>
              <a:t>Minister must allocate business expenses between taxable and nontaxable income.  Ex. 2.24</a:t>
            </a:r>
          </a:p>
          <a:p>
            <a:pPr marL="201168" lvl="1" indent="0">
              <a:buNone/>
            </a:pPr>
            <a:endParaRPr lang="en-US" sz="3000" dirty="0"/>
          </a:p>
          <a:p>
            <a:pPr marL="201168" lvl="1" indent="0">
              <a:buNone/>
            </a:pPr>
            <a:r>
              <a:rPr lang="en-US" sz="3000" dirty="0"/>
              <a:t>Health Insurance Costs – Form 1040 Schedule 1 Line 17 SEHID</a:t>
            </a:r>
          </a:p>
          <a:p>
            <a:pPr marL="201168" lvl="1" indent="0">
              <a:buNone/>
            </a:pPr>
            <a:endParaRPr lang="en-US" sz="3000" i="1" dirty="0"/>
          </a:p>
          <a:p>
            <a:pPr marL="201168" lvl="1" indent="0">
              <a:buNone/>
            </a:pPr>
            <a:endParaRPr lang="en-US" sz="2400" dirty="0"/>
          </a:p>
          <a:p>
            <a:endParaRPr lang="en-US" sz="2600" dirty="0"/>
          </a:p>
        </p:txBody>
      </p:sp>
      <p:sp>
        <p:nvSpPr>
          <p:cNvPr id="5" name="Slide Number Placeholder 4">
            <a:extLst>
              <a:ext uri="{FF2B5EF4-FFF2-40B4-BE49-F238E27FC236}">
                <a16:creationId xmlns:a16="http://schemas.microsoft.com/office/drawing/2014/main" id="{97FE0D08-02F5-6070-64B9-C09F0FF15774}"/>
              </a:ext>
            </a:extLst>
          </p:cNvPr>
          <p:cNvSpPr>
            <a:spLocks noGrp="1"/>
          </p:cNvSpPr>
          <p:nvPr>
            <p:ph type="sldNum" sz="quarter" idx="12"/>
          </p:nvPr>
        </p:nvSpPr>
        <p:spPr/>
        <p:txBody>
          <a:bodyPr/>
          <a:lstStyle/>
          <a:p>
            <a:fld id="{3A98EE3D-8CD1-4C3F-BD1C-C98C9596463C}" type="slidenum">
              <a:rPr lang="en-US" noProof="0" smtClean="0"/>
              <a:pPr/>
              <a:t>42</a:t>
            </a:fld>
            <a:endParaRPr lang="en-US" noProof="0" dirty="0"/>
          </a:p>
        </p:txBody>
      </p:sp>
      <p:sp>
        <p:nvSpPr>
          <p:cNvPr id="4" name="TextBox 3">
            <a:extLst>
              <a:ext uri="{FF2B5EF4-FFF2-40B4-BE49-F238E27FC236}">
                <a16:creationId xmlns:a16="http://schemas.microsoft.com/office/drawing/2014/main" id="{B9A07E08-460A-6DDB-AC52-B7A60D0E3698}"/>
              </a:ext>
            </a:extLst>
          </p:cNvPr>
          <p:cNvSpPr txBox="1"/>
          <p:nvPr/>
        </p:nvSpPr>
        <p:spPr>
          <a:xfrm>
            <a:off x="9362831" y="1051997"/>
            <a:ext cx="1849651" cy="584775"/>
          </a:xfrm>
          <a:prstGeom prst="rect">
            <a:avLst/>
          </a:prstGeom>
          <a:noFill/>
        </p:spPr>
        <p:txBody>
          <a:bodyPr wrap="square" rtlCol="0">
            <a:spAutoFit/>
          </a:bodyPr>
          <a:lstStyle/>
          <a:p>
            <a:r>
              <a:rPr lang="en-US" sz="3200" dirty="0"/>
              <a:t>PP. 72-73</a:t>
            </a:r>
          </a:p>
        </p:txBody>
      </p:sp>
    </p:spTree>
    <p:extLst>
      <p:ext uri="{BB962C8B-B14F-4D97-AF65-F5344CB8AC3E}">
        <p14:creationId xmlns:p14="http://schemas.microsoft.com/office/powerpoint/2010/main" val="7930702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48EAB-10FB-44A0-BE87-ED7262553A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950625-D654-0E2A-FCEB-E7BD08AC7A7D}"/>
              </a:ext>
            </a:extLst>
          </p:cNvPr>
          <p:cNvSpPr>
            <a:spLocks noGrp="1"/>
          </p:cNvSpPr>
          <p:nvPr>
            <p:ph type="title"/>
          </p:nvPr>
        </p:nvSpPr>
        <p:spPr/>
        <p:txBody>
          <a:bodyPr>
            <a:normAutofit/>
          </a:bodyPr>
          <a:lstStyle/>
          <a:p>
            <a:r>
              <a:rPr lang="en-US" b="1" cap="none" dirty="0"/>
              <a:t>ISSUE 4: Church Audits</a:t>
            </a:r>
          </a:p>
        </p:txBody>
      </p:sp>
      <p:sp>
        <p:nvSpPr>
          <p:cNvPr id="3" name="Content Placeholder 2">
            <a:extLst>
              <a:ext uri="{FF2B5EF4-FFF2-40B4-BE49-F238E27FC236}">
                <a16:creationId xmlns:a16="http://schemas.microsoft.com/office/drawing/2014/main" id="{DFAFBBD8-BB15-1F47-5C8E-02CACDD09302}"/>
              </a:ext>
            </a:extLst>
          </p:cNvPr>
          <p:cNvSpPr>
            <a:spLocks noGrp="1"/>
          </p:cNvSpPr>
          <p:nvPr>
            <p:ph idx="1"/>
          </p:nvPr>
        </p:nvSpPr>
        <p:spPr/>
        <p:txBody>
          <a:bodyPr>
            <a:normAutofit/>
          </a:bodyPr>
          <a:lstStyle/>
          <a:p>
            <a:r>
              <a:rPr lang="en-US" sz="3000" dirty="0"/>
              <a:t>IRS is limited as to how and when it may conduct church audits.  (Code Section 7611)</a:t>
            </a:r>
          </a:p>
          <a:p>
            <a:endParaRPr lang="en-US" sz="3000" dirty="0"/>
          </a:p>
          <a:p>
            <a:r>
              <a:rPr lang="en-US" sz="3000" dirty="0"/>
              <a:t>Figure 2.3 – Church Audit Process Summary</a:t>
            </a:r>
          </a:p>
          <a:p>
            <a:endParaRPr lang="en-US" sz="2600" dirty="0"/>
          </a:p>
        </p:txBody>
      </p:sp>
      <p:sp>
        <p:nvSpPr>
          <p:cNvPr id="5" name="Slide Number Placeholder 4">
            <a:extLst>
              <a:ext uri="{FF2B5EF4-FFF2-40B4-BE49-F238E27FC236}">
                <a16:creationId xmlns:a16="http://schemas.microsoft.com/office/drawing/2014/main" id="{D090C659-03EC-E39E-281C-6F638F55822C}"/>
              </a:ext>
            </a:extLst>
          </p:cNvPr>
          <p:cNvSpPr>
            <a:spLocks noGrp="1"/>
          </p:cNvSpPr>
          <p:nvPr>
            <p:ph type="sldNum" sz="quarter" idx="12"/>
          </p:nvPr>
        </p:nvSpPr>
        <p:spPr/>
        <p:txBody>
          <a:bodyPr/>
          <a:lstStyle/>
          <a:p>
            <a:fld id="{3A98EE3D-8CD1-4C3F-BD1C-C98C9596463C}" type="slidenum">
              <a:rPr lang="en-US" noProof="0" smtClean="0"/>
              <a:pPr/>
              <a:t>43</a:t>
            </a:fld>
            <a:endParaRPr lang="en-US" noProof="0" dirty="0"/>
          </a:p>
        </p:txBody>
      </p:sp>
      <p:sp>
        <p:nvSpPr>
          <p:cNvPr id="4" name="TextBox 3">
            <a:extLst>
              <a:ext uri="{FF2B5EF4-FFF2-40B4-BE49-F238E27FC236}">
                <a16:creationId xmlns:a16="http://schemas.microsoft.com/office/drawing/2014/main" id="{D69843C3-FD28-1F4B-5C31-9B61098137C6}"/>
              </a:ext>
            </a:extLst>
          </p:cNvPr>
          <p:cNvSpPr txBox="1"/>
          <p:nvPr/>
        </p:nvSpPr>
        <p:spPr>
          <a:xfrm>
            <a:off x="9362832" y="1051997"/>
            <a:ext cx="1458638" cy="584775"/>
          </a:xfrm>
          <a:prstGeom prst="rect">
            <a:avLst/>
          </a:prstGeom>
          <a:noFill/>
        </p:spPr>
        <p:txBody>
          <a:bodyPr wrap="square" rtlCol="0">
            <a:spAutoFit/>
          </a:bodyPr>
          <a:lstStyle/>
          <a:p>
            <a:r>
              <a:rPr lang="en-US" sz="3200" dirty="0"/>
              <a:t>P. 75  </a:t>
            </a:r>
          </a:p>
        </p:txBody>
      </p:sp>
    </p:spTree>
    <p:extLst>
      <p:ext uri="{BB962C8B-B14F-4D97-AF65-F5344CB8AC3E}">
        <p14:creationId xmlns:p14="http://schemas.microsoft.com/office/powerpoint/2010/main" val="9255647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9E65C-9CBB-BEA6-3EEC-4970BCE9E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AC744-CEA4-D551-E095-B3227E255ED6}"/>
              </a:ext>
            </a:extLst>
          </p:cNvPr>
          <p:cNvSpPr>
            <a:spLocks noGrp="1"/>
          </p:cNvSpPr>
          <p:nvPr>
            <p:ph type="title"/>
          </p:nvPr>
        </p:nvSpPr>
        <p:spPr/>
        <p:txBody>
          <a:bodyPr>
            <a:normAutofit/>
          </a:bodyPr>
          <a:lstStyle/>
          <a:p>
            <a:r>
              <a:rPr lang="en-US" b="1" cap="none" dirty="0"/>
              <a:t>Church Audit Process</a:t>
            </a:r>
          </a:p>
        </p:txBody>
      </p:sp>
      <p:sp>
        <p:nvSpPr>
          <p:cNvPr id="3" name="Content Placeholder 2">
            <a:extLst>
              <a:ext uri="{FF2B5EF4-FFF2-40B4-BE49-F238E27FC236}">
                <a16:creationId xmlns:a16="http://schemas.microsoft.com/office/drawing/2014/main" id="{8F525B78-476C-E6B2-D147-24CB081ECF71}"/>
              </a:ext>
            </a:extLst>
          </p:cNvPr>
          <p:cNvSpPr>
            <a:spLocks noGrp="1"/>
          </p:cNvSpPr>
          <p:nvPr>
            <p:ph idx="1"/>
          </p:nvPr>
        </p:nvSpPr>
        <p:spPr/>
        <p:txBody>
          <a:bodyPr>
            <a:normAutofit/>
          </a:bodyPr>
          <a:lstStyle/>
          <a:p>
            <a:pPr>
              <a:buFont typeface="Wingdings" panose="05000000000000000000" pitchFamily="2" charset="2"/>
              <a:buChar char="Ø"/>
            </a:pPr>
            <a:r>
              <a:rPr lang="en-US" sz="3000" dirty="0"/>
              <a:t>Commencing an Inquiry:</a:t>
            </a:r>
          </a:p>
          <a:p>
            <a:pPr lvl="1">
              <a:buFont typeface="Arial" panose="020B0604020202020204" pitchFamily="34" charset="0"/>
              <a:buChar char="•"/>
            </a:pPr>
            <a:r>
              <a:rPr lang="en-US" sz="3000" dirty="0"/>
              <a:t>Initiated by high-level Treasury official</a:t>
            </a:r>
          </a:p>
          <a:p>
            <a:pPr lvl="1">
              <a:buFont typeface="Arial" panose="020B0604020202020204" pitchFamily="34" charset="0"/>
              <a:buChar char="•"/>
            </a:pPr>
            <a:r>
              <a:rPr lang="en-US" sz="3000" dirty="0"/>
              <a:t>Concerns based on written facts and circumstances: </a:t>
            </a:r>
          </a:p>
          <a:p>
            <a:pPr lvl="1">
              <a:buFont typeface="Arial" panose="020B0604020202020204" pitchFamily="34" charset="0"/>
              <a:buChar char="•"/>
            </a:pPr>
            <a:r>
              <a:rPr lang="en-US" sz="3000" dirty="0"/>
              <a:t>Disqualify exemption </a:t>
            </a:r>
          </a:p>
          <a:p>
            <a:pPr lvl="1">
              <a:buFont typeface="Arial" panose="020B0604020202020204" pitchFamily="34" charset="0"/>
              <a:buChar char="•"/>
            </a:pPr>
            <a:r>
              <a:rPr lang="en-US" sz="3000" dirty="0"/>
              <a:t>Carrying on unrelated T/B subject to tax</a:t>
            </a:r>
          </a:p>
          <a:p>
            <a:pPr lvl="1">
              <a:buFont typeface="Arial" panose="020B0604020202020204" pitchFamily="34" charset="0"/>
              <a:buChar char="•"/>
            </a:pPr>
            <a:r>
              <a:rPr lang="en-US" sz="3000" dirty="0"/>
              <a:t>Reasonable Belief </a:t>
            </a:r>
          </a:p>
          <a:p>
            <a:pPr lvl="1">
              <a:buFont typeface="Arial" panose="020B0604020202020204" pitchFamily="34" charset="0"/>
              <a:buChar char="•"/>
            </a:pPr>
            <a:r>
              <a:rPr lang="en-US" sz="3000" dirty="0"/>
              <a:t>Supporting information from various sources</a:t>
            </a:r>
          </a:p>
          <a:p>
            <a:pPr lvl="1">
              <a:buFont typeface="Arial" panose="020B0604020202020204" pitchFamily="34" charset="0"/>
              <a:buChar char="•"/>
            </a:pPr>
            <a:endParaRPr lang="en-US" sz="3000" i="1" dirty="0"/>
          </a:p>
          <a:p>
            <a:endParaRPr lang="en-US" sz="2800" dirty="0"/>
          </a:p>
          <a:p>
            <a:endParaRPr lang="en-US" sz="2600" dirty="0"/>
          </a:p>
        </p:txBody>
      </p:sp>
      <p:sp>
        <p:nvSpPr>
          <p:cNvPr id="5" name="Slide Number Placeholder 4">
            <a:extLst>
              <a:ext uri="{FF2B5EF4-FFF2-40B4-BE49-F238E27FC236}">
                <a16:creationId xmlns:a16="http://schemas.microsoft.com/office/drawing/2014/main" id="{6AC15C8D-AE5D-7891-6000-D33E69B8F0A0}"/>
              </a:ext>
            </a:extLst>
          </p:cNvPr>
          <p:cNvSpPr>
            <a:spLocks noGrp="1"/>
          </p:cNvSpPr>
          <p:nvPr>
            <p:ph type="sldNum" sz="quarter" idx="12"/>
          </p:nvPr>
        </p:nvSpPr>
        <p:spPr/>
        <p:txBody>
          <a:bodyPr/>
          <a:lstStyle/>
          <a:p>
            <a:fld id="{3A98EE3D-8CD1-4C3F-BD1C-C98C9596463C}" type="slidenum">
              <a:rPr lang="en-US" noProof="0" smtClean="0"/>
              <a:pPr/>
              <a:t>44</a:t>
            </a:fld>
            <a:endParaRPr lang="en-US" noProof="0" dirty="0"/>
          </a:p>
        </p:txBody>
      </p:sp>
      <p:sp>
        <p:nvSpPr>
          <p:cNvPr id="4" name="TextBox 3">
            <a:extLst>
              <a:ext uri="{FF2B5EF4-FFF2-40B4-BE49-F238E27FC236}">
                <a16:creationId xmlns:a16="http://schemas.microsoft.com/office/drawing/2014/main" id="{439FE3B8-9A88-A920-334C-004736B384AC}"/>
              </a:ext>
            </a:extLst>
          </p:cNvPr>
          <p:cNvSpPr txBox="1"/>
          <p:nvPr/>
        </p:nvSpPr>
        <p:spPr>
          <a:xfrm>
            <a:off x="9362832" y="1051997"/>
            <a:ext cx="1458638" cy="584775"/>
          </a:xfrm>
          <a:prstGeom prst="rect">
            <a:avLst/>
          </a:prstGeom>
          <a:noFill/>
        </p:spPr>
        <p:txBody>
          <a:bodyPr wrap="square" rtlCol="0">
            <a:spAutoFit/>
          </a:bodyPr>
          <a:lstStyle/>
          <a:p>
            <a:r>
              <a:rPr lang="en-US" sz="3200" dirty="0"/>
              <a:t>P. 75  </a:t>
            </a:r>
          </a:p>
        </p:txBody>
      </p:sp>
    </p:spTree>
    <p:extLst>
      <p:ext uri="{BB962C8B-B14F-4D97-AF65-F5344CB8AC3E}">
        <p14:creationId xmlns:p14="http://schemas.microsoft.com/office/powerpoint/2010/main" val="5757134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9EFF5-A196-2E41-07F0-225B4F6677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1D848-590D-12DF-69FE-768A2286F183}"/>
              </a:ext>
            </a:extLst>
          </p:cNvPr>
          <p:cNvSpPr>
            <a:spLocks noGrp="1"/>
          </p:cNvSpPr>
          <p:nvPr>
            <p:ph type="title"/>
          </p:nvPr>
        </p:nvSpPr>
        <p:spPr/>
        <p:txBody>
          <a:bodyPr>
            <a:normAutofit/>
          </a:bodyPr>
          <a:lstStyle/>
          <a:p>
            <a:r>
              <a:rPr lang="en-US" b="1" cap="none" dirty="0"/>
              <a:t>Church Audit Process</a:t>
            </a:r>
          </a:p>
        </p:txBody>
      </p:sp>
      <p:sp>
        <p:nvSpPr>
          <p:cNvPr id="3" name="Content Placeholder 2">
            <a:extLst>
              <a:ext uri="{FF2B5EF4-FFF2-40B4-BE49-F238E27FC236}">
                <a16:creationId xmlns:a16="http://schemas.microsoft.com/office/drawing/2014/main" id="{1C11BA2E-A794-2412-5BDC-BA922ED7DB63}"/>
              </a:ext>
            </a:extLst>
          </p:cNvPr>
          <p:cNvSpPr>
            <a:spLocks noGrp="1"/>
          </p:cNvSpPr>
          <p:nvPr>
            <p:ph idx="1"/>
          </p:nvPr>
        </p:nvSpPr>
        <p:spPr/>
        <p:txBody>
          <a:bodyPr>
            <a:normAutofit/>
          </a:bodyPr>
          <a:lstStyle/>
          <a:p>
            <a:r>
              <a:rPr lang="en-US" sz="3000" i="1" dirty="0"/>
              <a:t>Practitioner Note – </a:t>
            </a:r>
            <a:r>
              <a:rPr lang="en-US" sz="3000" dirty="0"/>
              <a:t>Failure to Respond, Failure to Provide</a:t>
            </a:r>
          </a:p>
          <a:p>
            <a:r>
              <a:rPr lang="en-US" sz="3000" dirty="0"/>
              <a:t>Church Tax Inquiry</a:t>
            </a:r>
          </a:p>
          <a:p>
            <a:pPr lvl="1">
              <a:buFont typeface="Arial" panose="020B0604020202020204" pitchFamily="34" charset="0"/>
              <a:buChar char="•"/>
            </a:pPr>
            <a:r>
              <a:rPr lang="en-US" sz="3000" dirty="0"/>
              <a:t>Basis for determining exempt status or engaged in taxable activities</a:t>
            </a:r>
          </a:p>
          <a:p>
            <a:pPr lvl="1">
              <a:buFont typeface="Arial" panose="020B0604020202020204" pitchFamily="34" charset="0"/>
              <a:buChar char="•"/>
            </a:pPr>
            <a:r>
              <a:rPr lang="en-US" sz="3000" dirty="0"/>
              <a:t>Not routine requests (e.g. failure to file information returns or payroll tax compliance issues)</a:t>
            </a:r>
          </a:p>
          <a:p>
            <a:pPr lvl="1">
              <a:buFont typeface="Arial" panose="020B0604020202020204" pitchFamily="34" charset="0"/>
              <a:buChar char="•"/>
            </a:pPr>
            <a:r>
              <a:rPr lang="en-US" sz="3000" dirty="0"/>
              <a:t>Third-Party Records requests</a:t>
            </a:r>
          </a:p>
          <a:p>
            <a:r>
              <a:rPr lang="en-US" sz="3000" i="1" dirty="0"/>
              <a:t>Observation – </a:t>
            </a:r>
            <a:r>
              <a:rPr lang="en-US" sz="3000" dirty="0"/>
              <a:t>Definition of a Church</a:t>
            </a:r>
          </a:p>
          <a:p>
            <a:pPr marL="201168" lvl="1" indent="0">
              <a:buNone/>
            </a:pPr>
            <a:endParaRPr lang="en-US" sz="2800" dirty="0"/>
          </a:p>
          <a:p>
            <a:endParaRPr lang="en-US" sz="2600" dirty="0"/>
          </a:p>
          <a:p>
            <a:endParaRPr lang="en-US" sz="2600" dirty="0"/>
          </a:p>
        </p:txBody>
      </p:sp>
      <p:sp>
        <p:nvSpPr>
          <p:cNvPr id="5" name="Slide Number Placeholder 4">
            <a:extLst>
              <a:ext uri="{FF2B5EF4-FFF2-40B4-BE49-F238E27FC236}">
                <a16:creationId xmlns:a16="http://schemas.microsoft.com/office/drawing/2014/main" id="{42E37F6A-6549-22EA-06F6-52E2C8510FB2}"/>
              </a:ext>
            </a:extLst>
          </p:cNvPr>
          <p:cNvSpPr>
            <a:spLocks noGrp="1"/>
          </p:cNvSpPr>
          <p:nvPr>
            <p:ph type="sldNum" sz="quarter" idx="12"/>
          </p:nvPr>
        </p:nvSpPr>
        <p:spPr/>
        <p:txBody>
          <a:bodyPr/>
          <a:lstStyle/>
          <a:p>
            <a:fld id="{3A98EE3D-8CD1-4C3F-BD1C-C98C9596463C}" type="slidenum">
              <a:rPr lang="en-US" noProof="0" smtClean="0"/>
              <a:pPr/>
              <a:t>45</a:t>
            </a:fld>
            <a:endParaRPr lang="en-US" noProof="0" dirty="0"/>
          </a:p>
        </p:txBody>
      </p:sp>
      <p:sp>
        <p:nvSpPr>
          <p:cNvPr id="4" name="TextBox 3">
            <a:extLst>
              <a:ext uri="{FF2B5EF4-FFF2-40B4-BE49-F238E27FC236}">
                <a16:creationId xmlns:a16="http://schemas.microsoft.com/office/drawing/2014/main" id="{8EC4A81C-183D-151A-E201-9247DBE252C0}"/>
              </a:ext>
            </a:extLst>
          </p:cNvPr>
          <p:cNvSpPr txBox="1"/>
          <p:nvPr/>
        </p:nvSpPr>
        <p:spPr>
          <a:xfrm>
            <a:off x="9362832" y="1051997"/>
            <a:ext cx="1458638" cy="584775"/>
          </a:xfrm>
          <a:prstGeom prst="rect">
            <a:avLst/>
          </a:prstGeom>
          <a:noFill/>
        </p:spPr>
        <p:txBody>
          <a:bodyPr wrap="square" rtlCol="0">
            <a:spAutoFit/>
          </a:bodyPr>
          <a:lstStyle/>
          <a:p>
            <a:r>
              <a:rPr lang="en-US" sz="3200" dirty="0"/>
              <a:t>P. 76  </a:t>
            </a:r>
          </a:p>
        </p:txBody>
      </p:sp>
    </p:spTree>
    <p:extLst>
      <p:ext uri="{BB962C8B-B14F-4D97-AF65-F5344CB8AC3E}">
        <p14:creationId xmlns:p14="http://schemas.microsoft.com/office/powerpoint/2010/main" val="966720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2C69A-15A6-AB02-34A9-DB4D59705E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DACE25-3812-761C-E45E-B47E1EA9B962}"/>
              </a:ext>
            </a:extLst>
          </p:cNvPr>
          <p:cNvSpPr>
            <a:spLocks noGrp="1"/>
          </p:cNvSpPr>
          <p:nvPr>
            <p:ph type="title"/>
          </p:nvPr>
        </p:nvSpPr>
        <p:spPr/>
        <p:txBody>
          <a:bodyPr>
            <a:normAutofit/>
          </a:bodyPr>
          <a:lstStyle/>
          <a:p>
            <a:r>
              <a:rPr lang="en-US" b="1" cap="none" dirty="0"/>
              <a:t>Scope of Inquiry</a:t>
            </a:r>
          </a:p>
        </p:txBody>
      </p:sp>
      <p:sp>
        <p:nvSpPr>
          <p:cNvPr id="3" name="Content Placeholder 2">
            <a:extLst>
              <a:ext uri="{FF2B5EF4-FFF2-40B4-BE49-F238E27FC236}">
                <a16:creationId xmlns:a16="http://schemas.microsoft.com/office/drawing/2014/main" id="{BEDC4AD9-58CB-55A6-EF34-DAD3C467762D}"/>
              </a:ext>
            </a:extLst>
          </p:cNvPr>
          <p:cNvSpPr>
            <a:spLocks noGrp="1"/>
          </p:cNvSpPr>
          <p:nvPr>
            <p:ph idx="1"/>
          </p:nvPr>
        </p:nvSpPr>
        <p:spPr/>
        <p:txBody>
          <a:bodyPr>
            <a:normAutofit/>
          </a:bodyPr>
          <a:lstStyle/>
          <a:p>
            <a:r>
              <a:rPr lang="en-US" sz="3000" dirty="0"/>
              <a:t>Code Section 7611 requirements do </a:t>
            </a:r>
            <a:r>
              <a:rPr lang="en-US" sz="3000" b="1" dirty="0"/>
              <a:t>not</a:t>
            </a:r>
            <a:r>
              <a:rPr lang="en-US" sz="3000" dirty="0"/>
              <a:t> apply:</a:t>
            </a:r>
          </a:p>
          <a:p>
            <a:pPr lvl="1">
              <a:buFont typeface="Arial" panose="020B0604020202020204" pitchFamily="34" charset="0"/>
              <a:buChar char="•"/>
            </a:pPr>
            <a:r>
              <a:rPr lang="en-US" sz="3000" dirty="0"/>
              <a:t>Inquiry of tax liability other than a church</a:t>
            </a:r>
          </a:p>
          <a:p>
            <a:pPr lvl="1">
              <a:buFont typeface="Arial" panose="020B0604020202020204" pitchFamily="34" charset="0"/>
              <a:buChar char="•"/>
            </a:pPr>
            <a:r>
              <a:rPr lang="en-US" sz="3000" dirty="0"/>
              <a:t>Termination or jeopardy assessment</a:t>
            </a:r>
          </a:p>
          <a:p>
            <a:pPr lvl="1">
              <a:buFont typeface="Arial" panose="020B0604020202020204" pitchFamily="34" charset="0"/>
              <a:buChar char="•"/>
            </a:pPr>
            <a:r>
              <a:rPr lang="en-US" sz="3000" dirty="0"/>
              <a:t>Certain payroll tax issues</a:t>
            </a:r>
          </a:p>
          <a:p>
            <a:pPr lvl="1">
              <a:buFont typeface="Arial" panose="020B0604020202020204" pitchFamily="34" charset="0"/>
              <a:buChar char="•"/>
            </a:pPr>
            <a:r>
              <a:rPr lang="en-US" sz="3000" dirty="0"/>
              <a:t>Criminal investigations</a:t>
            </a:r>
          </a:p>
          <a:p>
            <a:pPr lvl="1">
              <a:buFont typeface="Arial" panose="020B0604020202020204" pitchFamily="34" charset="0"/>
              <a:buChar char="•"/>
            </a:pPr>
            <a:r>
              <a:rPr lang="en-US" sz="3000" dirty="0"/>
              <a:t>Denial of charitable contributions</a:t>
            </a:r>
          </a:p>
          <a:p>
            <a:pPr lvl="1">
              <a:buFont typeface="Arial" panose="020B0604020202020204" pitchFamily="34" charset="0"/>
              <a:buChar char="•"/>
            </a:pPr>
            <a:r>
              <a:rPr lang="en-US" sz="3000" dirty="0"/>
              <a:t>Assignment of Income</a:t>
            </a:r>
          </a:p>
          <a:p>
            <a:pPr lvl="1">
              <a:buFont typeface="Arial" panose="020B0604020202020204" pitchFamily="34" charset="0"/>
              <a:buChar char="•"/>
            </a:pPr>
            <a:r>
              <a:rPr lang="en-US" sz="3000" dirty="0"/>
              <a:t>Vow of poverty transfers</a:t>
            </a:r>
          </a:p>
          <a:p>
            <a:pPr marL="201168" lvl="1" indent="0">
              <a:buNone/>
            </a:pPr>
            <a:endParaRPr lang="en-US" sz="2800" i="1" dirty="0"/>
          </a:p>
          <a:p>
            <a:endParaRPr lang="en-US" sz="2600" dirty="0"/>
          </a:p>
          <a:p>
            <a:endParaRPr lang="en-US" sz="2600" dirty="0"/>
          </a:p>
        </p:txBody>
      </p:sp>
      <p:sp>
        <p:nvSpPr>
          <p:cNvPr id="5" name="Slide Number Placeholder 4">
            <a:extLst>
              <a:ext uri="{FF2B5EF4-FFF2-40B4-BE49-F238E27FC236}">
                <a16:creationId xmlns:a16="http://schemas.microsoft.com/office/drawing/2014/main" id="{B51E7D3C-980F-D85F-F133-4FD51EEE3D1E}"/>
              </a:ext>
            </a:extLst>
          </p:cNvPr>
          <p:cNvSpPr>
            <a:spLocks noGrp="1"/>
          </p:cNvSpPr>
          <p:nvPr>
            <p:ph type="sldNum" sz="quarter" idx="12"/>
          </p:nvPr>
        </p:nvSpPr>
        <p:spPr/>
        <p:txBody>
          <a:bodyPr/>
          <a:lstStyle/>
          <a:p>
            <a:fld id="{3A98EE3D-8CD1-4C3F-BD1C-C98C9596463C}" type="slidenum">
              <a:rPr lang="en-US" noProof="0" smtClean="0"/>
              <a:pPr/>
              <a:t>46</a:t>
            </a:fld>
            <a:endParaRPr lang="en-US" noProof="0" dirty="0"/>
          </a:p>
        </p:txBody>
      </p:sp>
      <p:sp>
        <p:nvSpPr>
          <p:cNvPr id="4" name="TextBox 3">
            <a:extLst>
              <a:ext uri="{FF2B5EF4-FFF2-40B4-BE49-F238E27FC236}">
                <a16:creationId xmlns:a16="http://schemas.microsoft.com/office/drawing/2014/main" id="{7C68CF0E-4B1A-C7CD-A714-DDE3092A1317}"/>
              </a:ext>
            </a:extLst>
          </p:cNvPr>
          <p:cNvSpPr txBox="1"/>
          <p:nvPr/>
        </p:nvSpPr>
        <p:spPr>
          <a:xfrm>
            <a:off x="9362832" y="1051997"/>
            <a:ext cx="1458638" cy="584775"/>
          </a:xfrm>
          <a:prstGeom prst="rect">
            <a:avLst/>
          </a:prstGeom>
          <a:noFill/>
        </p:spPr>
        <p:txBody>
          <a:bodyPr wrap="square" rtlCol="0">
            <a:spAutoFit/>
          </a:bodyPr>
          <a:lstStyle/>
          <a:p>
            <a:r>
              <a:rPr lang="en-US" sz="3200" dirty="0"/>
              <a:t>P. 77  </a:t>
            </a:r>
          </a:p>
        </p:txBody>
      </p:sp>
    </p:spTree>
    <p:extLst>
      <p:ext uri="{BB962C8B-B14F-4D97-AF65-F5344CB8AC3E}">
        <p14:creationId xmlns:p14="http://schemas.microsoft.com/office/powerpoint/2010/main" val="26537113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86769-B6D0-ED2A-D399-D994901C1E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31D10-A382-5B77-1DA2-C74AB16F51FC}"/>
              </a:ext>
            </a:extLst>
          </p:cNvPr>
          <p:cNvSpPr>
            <a:spLocks noGrp="1"/>
          </p:cNvSpPr>
          <p:nvPr>
            <p:ph type="title"/>
          </p:nvPr>
        </p:nvSpPr>
        <p:spPr/>
        <p:txBody>
          <a:bodyPr>
            <a:normAutofit/>
          </a:bodyPr>
          <a:lstStyle/>
          <a:p>
            <a:r>
              <a:rPr lang="en-US" b="1" cap="none" dirty="0"/>
              <a:t>Notices</a:t>
            </a:r>
          </a:p>
        </p:txBody>
      </p:sp>
      <p:sp>
        <p:nvSpPr>
          <p:cNvPr id="3" name="Content Placeholder 2">
            <a:extLst>
              <a:ext uri="{FF2B5EF4-FFF2-40B4-BE49-F238E27FC236}">
                <a16:creationId xmlns:a16="http://schemas.microsoft.com/office/drawing/2014/main" id="{FB9A28D1-D14C-4C04-0116-D16B61D24286}"/>
              </a:ext>
            </a:extLst>
          </p:cNvPr>
          <p:cNvSpPr>
            <a:spLocks noGrp="1"/>
          </p:cNvSpPr>
          <p:nvPr>
            <p:ph idx="1"/>
          </p:nvPr>
        </p:nvSpPr>
        <p:spPr/>
        <p:txBody>
          <a:bodyPr>
            <a:normAutofit/>
          </a:bodyPr>
          <a:lstStyle/>
          <a:p>
            <a:pPr>
              <a:buFont typeface="Wingdings" panose="05000000000000000000" pitchFamily="2" charset="2"/>
              <a:buChar char="§"/>
            </a:pPr>
            <a:r>
              <a:rPr lang="en-US" sz="2800" dirty="0"/>
              <a:t> </a:t>
            </a:r>
            <a:r>
              <a:rPr lang="en-US" sz="3000" dirty="0"/>
              <a:t>First Notice – information request; required before IRS can examine</a:t>
            </a:r>
          </a:p>
          <a:p>
            <a:pPr>
              <a:buFont typeface="Wingdings" panose="05000000000000000000" pitchFamily="2" charset="2"/>
              <a:buChar char="§"/>
            </a:pPr>
            <a:r>
              <a:rPr lang="en-US" sz="3000" dirty="0"/>
              <a:t> Second Notice – notification of examination given at least 15 days prior to actual examination; appropriate approval</a:t>
            </a:r>
          </a:p>
          <a:p>
            <a:pPr>
              <a:buFont typeface="Wingdings" panose="05000000000000000000" pitchFamily="2" charset="2"/>
              <a:buChar char="§"/>
            </a:pPr>
            <a:r>
              <a:rPr lang="en-US" sz="3000" dirty="0"/>
              <a:t> Time Limitations – at least 30 days must pass between the first notice and the actual examination</a:t>
            </a:r>
          </a:p>
        </p:txBody>
      </p:sp>
      <p:sp>
        <p:nvSpPr>
          <p:cNvPr id="5" name="Slide Number Placeholder 4">
            <a:extLst>
              <a:ext uri="{FF2B5EF4-FFF2-40B4-BE49-F238E27FC236}">
                <a16:creationId xmlns:a16="http://schemas.microsoft.com/office/drawing/2014/main" id="{875A4FF1-D057-EB1E-2F1F-DACD93369C20}"/>
              </a:ext>
            </a:extLst>
          </p:cNvPr>
          <p:cNvSpPr>
            <a:spLocks noGrp="1"/>
          </p:cNvSpPr>
          <p:nvPr>
            <p:ph type="sldNum" sz="quarter" idx="12"/>
          </p:nvPr>
        </p:nvSpPr>
        <p:spPr/>
        <p:txBody>
          <a:bodyPr/>
          <a:lstStyle/>
          <a:p>
            <a:fld id="{3A98EE3D-8CD1-4C3F-BD1C-C98C9596463C}" type="slidenum">
              <a:rPr lang="en-US" noProof="0" smtClean="0"/>
              <a:pPr/>
              <a:t>47</a:t>
            </a:fld>
            <a:endParaRPr lang="en-US" noProof="0" dirty="0"/>
          </a:p>
        </p:txBody>
      </p:sp>
      <p:sp>
        <p:nvSpPr>
          <p:cNvPr id="4" name="TextBox 3">
            <a:extLst>
              <a:ext uri="{FF2B5EF4-FFF2-40B4-BE49-F238E27FC236}">
                <a16:creationId xmlns:a16="http://schemas.microsoft.com/office/drawing/2014/main" id="{088122AC-B8FF-7E7B-55F3-831C4425E63A}"/>
              </a:ext>
            </a:extLst>
          </p:cNvPr>
          <p:cNvSpPr txBox="1"/>
          <p:nvPr/>
        </p:nvSpPr>
        <p:spPr>
          <a:xfrm>
            <a:off x="9362832" y="1051997"/>
            <a:ext cx="1792848" cy="584775"/>
          </a:xfrm>
          <a:prstGeom prst="rect">
            <a:avLst/>
          </a:prstGeom>
          <a:noFill/>
        </p:spPr>
        <p:txBody>
          <a:bodyPr wrap="square" rtlCol="0">
            <a:spAutoFit/>
          </a:bodyPr>
          <a:lstStyle/>
          <a:p>
            <a:r>
              <a:rPr lang="en-US" sz="3200" dirty="0"/>
              <a:t>PP. 77-78  </a:t>
            </a:r>
          </a:p>
        </p:txBody>
      </p:sp>
    </p:spTree>
    <p:extLst>
      <p:ext uri="{BB962C8B-B14F-4D97-AF65-F5344CB8AC3E}">
        <p14:creationId xmlns:p14="http://schemas.microsoft.com/office/powerpoint/2010/main" val="11108826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3C697-4330-DE5A-F7C3-1B3F338DB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52CC9-69CD-171B-9C12-D2FE69AD9E92}"/>
              </a:ext>
            </a:extLst>
          </p:cNvPr>
          <p:cNvSpPr>
            <a:spLocks noGrp="1"/>
          </p:cNvSpPr>
          <p:nvPr>
            <p:ph type="title"/>
          </p:nvPr>
        </p:nvSpPr>
        <p:spPr/>
        <p:txBody>
          <a:bodyPr>
            <a:normAutofit/>
          </a:bodyPr>
          <a:lstStyle/>
          <a:p>
            <a:r>
              <a:rPr lang="en-US" b="1" cap="none" dirty="0"/>
              <a:t>Action after Issuance of Notice</a:t>
            </a:r>
          </a:p>
        </p:txBody>
      </p:sp>
      <p:sp>
        <p:nvSpPr>
          <p:cNvPr id="3" name="Content Placeholder 2">
            <a:extLst>
              <a:ext uri="{FF2B5EF4-FFF2-40B4-BE49-F238E27FC236}">
                <a16:creationId xmlns:a16="http://schemas.microsoft.com/office/drawing/2014/main" id="{67B6F21E-A0B2-7015-9A1E-42961AF3C600}"/>
              </a:ext>
            </a:extLst>
          </p:cNvPr>
          <p:cNvSpPr>
            <a:spLocks noGrp="1"/>
          </p:cNvSpPr>
          <p:nvPr>
            <p:ph idx="1"/>
          </p:nvPr>
        </p:nvSpPr>
        <p:spPr/>
        <p:txBody>
          <a:bodyPr>
            <a:normAutofit/>
          </a:bodyPr>
          <a:lstStyle/>
          <a:p>
            <a:r>
              <a:rPr lang="en-US" sz="3000" dirty="0"/>
              <a:t>Church may request a conference prior to examination</a:t>
            </a:r>
          </a:p>
          <a:p>
            <a:r>
              <a:rPr lang="en-US" sz="3000" dirty="0"/>
              <a:t>IRS may only examine records to the extent necessary to </a:t>
            </a:r>
            <a:r>
              <a:rPr lang="en-US" sz="3000" i="1" dirty="0"/>
              <a:t>determine</a:t>
            </a:r>
            <a:r>
              <a:rPr lang="en-US" sz="3000" dirty="0"/>
              <a:t> if there is liability of federal tax.</a:t>
            </a:r>
          </a:p>
          <a:p>
            <a:pPr lvl="1">
              <a:buFont typeface="Arial" panose="020B0604020202020204" pitchFamily="34" charset="0"/>
              <a:buChar char="•"/>
            </a:pPr>
            <a:r>
              <a:rPr lang="en-US" sz="3000" dirty="0"/>
              <a:t>Initial or continuing exempt status</a:t>
            </a:r>
          </a:p>
          <a:p>
            <a:pPr lvl="1">
              <a:buFont typeface="Arial" panose="020B0604020202020204" pitchFamily="34" charset="0"/>
              <a:buChar char="•"/>
            </a:pPr>
            <a:r>
              <a:rPr lang="en-US" sz="3000" dirty="0"/>
              <a:t>Qualified to receive tax-deductible contributions</a:t>
            </a:r>
          </a:p>
          <a:p>
            <a:pPr lvl="1">
              <a:buFont typeface="Arial" panose="020B0604020202020204" pitchFamily="34" charset="0"/>
              <a:buChar char="•"/>
            </a:pPr>
            <a:r>
              <a:rPr lang="en-US" sz="3000" dirty="0"/>
              <a:t>Determine amount of tax due, if any, including UBTI</a:t>
            </a:r>
          </a:p>
          <a:p>
            <a:r>
              <a:rPr lang="en-US" sz="3000" i="1" dirty="0"/>
              <a:t>Practitioner Note – </a:t>
            </a:r>
            <a:r>
              <a:rPr lang="en-US" sz="3000" dirty="0"/>
              <a:t>IRS can propose revocation of exempt status versus an examination</a:t>
            </a:r>
            <a:endParaRPr lang="en-US" sz="3000" i="1" dirty="0"/>
          </a:p>
        </p:txBody>
      </p:sp>
      <p:sp>
        <p:nvSpPr>
          <p:cNvPr id="5" name="Slide Number Placeholder 4">
            <a:extLst>
              <a:ext uri="{FF2B5EF4-FFF2-40B4-BE49-F238E27FC236}">
                <a16:creationId xmlns:a16="http://schemas.microsoft.com/office/drawing/2014/main" id="{FA5141A0-70F6-AF66-6642-B14617D2F3BA}"/>
              </a:ext>
            </a:extLst>
          </p:cNvPr>
          <p:cNvSpPr>
            <a:spLocks noGrp="1"/>
          </p:cNvSpPr>
          <p:nvPr>
            <p:ph type="sldNum" sz="quarter" idx="12"/>
          </p:nvPr>
        </p:nvSpPr>
        <p:spPr/>
        <p:txBody>
          <a:bodyPr/>
          <a:lstStyle/>
          <a:p>
            <a:fld id="{3A98EE3D-8CD1-4C3F-BD1C-C98C9596463C}" type="slidenum">
              <a:rPr lang="en-US" noProof="0" smtClean="0"/>
              <a:pPr/>
              <a:t>48</a:t>
            </a:fld>
            <a:endParaRPr lang="en-US" noProof="0" dirty="0"/>
          </a:p>
        </p:txBody>
      </p:sp>
      <p:sp>
        <p:nvSpPr>
          <p:cNvPr id="4" name="TextBox 3">
            <a:extLst>
              <a:ext uri="{FF2B5EF4-FFF2-40B4-BE49-F238E27FC236}">
                <a16:creationId xmlns:a16="http://schemas.microsoft.com/office/drawing/2014/main" id="{E0C4B96E-E825-6470-398D-7A56DD948245}"/>
              </a:ext>
            </a:extLst>
          </p:cNvPr>
          <p:cNvSpPr txBox="1"/>
          <p:nvPr/>
        </p:nvSpPr>
        <p:spPr>
          <a:xfrm>
            <a:off x="9362832" y="1051997"/>
            <a:ext cx="1458638" cy="584775"/>
          </a:xfrm>
          <a:prstGeom prst="rect">
            <a:avLst/>
          </a:prstGeom>
          <a:noFill/>
        </p:spPr>
        <p:txBody>
          <a:bodyPr wrap="square" rtlCol="0">
            <a:spAutoFit/>
          </a:bodyPr>
          <a:lstStyle/>
          <a:p>
            <a:r>
              <a:rPr lang="en-US" sz="3200" dirty="0"/>
              <a:t>P. 79 </a:t>
            </a:r>
          </a:p>
        </p:txBody>
      </p:sp>
    </p:spTree>
    <p:extLst>
      <p:ext uri="{BB962C8B-B14F-4D97-AF65-F5344CB8AC3E}">
        <p14:creationId xmlns:p14="http://schemas.microsoft.com/office/powerpoint/2010/main" val="28516616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54A36-C956-1356-C5F0-C3F8EEE005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5F7C19-BB74-646E-3F50-644265594272}"/>
              </a:ext>
            </a:extLst>
          </p:cNvPr>
          <p:cNvSpPr>
            <a:spLocks noGrp="1"/>
          </p:cNvSpPr>
          <p:nvPr>
            <p:ph type="title"/>
          </p:nvPr>
        </p:nvSpPr>
        <p:spPr/>
        <p:txBody>
          <a:bodyPr>
            <a:normAutofit/>
          </a:bodyPr>
          <a:lstStyle/>
          <a:p>
            <a:r>
              <a:rPr lang="en-US" b="1" cap="none" dirty="0"/>
              <a:t>Church Audits</a:t>
            </a:r>
          </a:p>
        </p:txBody>
      </p:sp>
      <p:sp>
        <p:nvSpPr>
          <p:cNvPr id="3" name="Content Placeholder 2">
            <a:extLst>
              <a:ext uri="{FF2B5EF4-FFF2-40B4-BE49-F238E27FC236}">
                <a16:creationId xmlns:a16="http://schemas.microsoft.com/office/drawing/2014/main" id="{EA70669B-5A17-4C6B-0DCD-DBF14E2709AF}"/>
              </a:ext>
            </a:extLst>
          </p:cNvPr>
          <p:cNvSpPr>
            <a:spLocks noGrp="1"/>
          </p:cNvSpPr>
          <p:nvPr>
            <p:ph idx="1"/>
          </p:nvPr>
        </p:nvSpPr>
        <p:spPr/>
        <p:txBody>
          <a:bodyPr>
            <a:normAutofit/>
          </a:bodyPr>
          <a:lstStyle/>
          <a:p>
            <a:pPr>
              <a:buFont typeface="Wingdings" panose="05000000000000000000" pitchFamily="2" charset="2"/>
              <a:buChar char="§"/>
            </a:pPr>
            <a:r>
              <a:rPr lang="en-US" sz="2800" dirty="0"/>
              <a:t> </a:t>
            </a:r>
            <a:r>
              <a:rPr lang="en-US" sz="3000" dirty="0"/>
              <a:t>Final determinations must be approved by Regional Counsel</a:t>
            </a:r>
          </a:p>
          <a:p>
            <a:pPr>
              <a:buFont typeface="Wingdings" panose="05000000000000000000" pitchFamily="2" charset="2"/>
              <a:buChar char="§"/>
            </a:pPr>
            <a:r>
              <a:rPr lang="en-US" sz="3000" dirty="0"/>
              <a:t> IRS has 2 years to complete inquiry or examination or make a final determination.</a:t>
            </a:r>
          </a:p>
          <a:p>
            <a:pPr>
              <a:buFont typeface="Wingdings" panose="05000000000000000000" pitchFamily="2" charset="2"/>
              <a:buChar char="§"/>
            </a:pPr>
            <a:r>
              <a:rPr lang="en-US" sz="3000" dirty="0"/>
              <a:t> Two-year period can be suspended under certain circumstances</a:t>
            </a:r>
          </a:p>
        </p:txBody>
      </p:sp>
      <p:sp>
        <p:nvSpPr>
          <p:cNvPr id="5" name="Slide Number Placeholder 4">
            <a:extLst>
              <a:ext uri="{FF2B5EF4-FFF2-40B4-BE49-F238E27FC236}">
                <a16:creationId xmlns:a16="http://schemas.microsoft.com/office/drawing/2014/main" id="{792771E8-4A03-83E6-A55A-E73D367F00B0}"/>
              </a:ext>
            </a:extLst>
          </p:cNvPr>
          <p:cNvSpPr>
            <a:spLocks noGrp="1"/>
          </p:cNvSpPr>
          <p:nvPr>
            <p:ph type="sldNum" sz="quarter" idx="12"/>
          </p:nvPr>
        </p:nvSpPr>
        <p:spPr/>
        <p:txBody>
          <a:bodyPr/>
          <a:lstStyle/>
          <a:p>
            <a:fld id="{3A98EE3D-8CD1-4C3F-BD1C-C98C9596463C}" type="slidenum">
              <a:rPr lang="en-US" noProof="0" smtClean="0"/>
              <a:pPr/>
              <a:t>49</a:t>
            </a:fld>
            <a:endParaRPr lang="en-US" noProof="0" dirty="0"/>
          </a:p>
        </p:txBody>
      </p:sp>
      <p:sp>
        <p:nvSpPr>
          <p:cNvPr id="4" name="TextBox 3">
            <a:extLst>
              <a:ext uri="{FF2B5EF4-FFF2-40B4-BE49-F238E27FC236}">
                <a16:creationId xmlns:a16="http://schemas.microsoft.com/office/drawing/2014/main" id="{1057116C-F0D7-6979-3AAD-55C3579BB37F}"/>
              </a:ext>
            </a:extLst>
          </p:cNvPr>
          <p:cNvSpPr txBox="1"/>
          <p:nvPr/>
        </p:nvSpPr>
        <p:spPr>
          <a:xfrm>
            <a:off x="9362832" y="1051997"/>
            <a:ext cx="1458638" cy="584775"/>
          </a:xfrm>
          <a:prstGeom prst="rect">
            <a:avLst/>
          </a:prstGeom>
          <a:noFill/>
        </p:spPr>
        <p:txBody>
          <a:bodyPr wrap="square" rtlCol="0">
            <a:spAutoFit/>
          </a:bodyPr>
          <a:lstStyle/>
          <a:p>
            <a:r>
              <a:rPr lang="en-US" sz="3200" dirty="0"/>
              <a:t>P. 80 </a:t>
            </a:r>
          </a:p>
        </p:txBody>
      </p:sp>
    </p:spTree>
    <p:extLst>
      <p:ext uri="{BB962C8B-B14F-4D97-AF65-F5344CB8AC3E}">
        <p14:creationId xmlns:p14="http://schemas.microsoft.com/office/powerpoint/2010/main" val="1634495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F3F94-3CEB-D97D-2641-BE0DCB48D1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74BEB-3ED0-BC8F-919B-47E78DBA97D3}"/>
              </a:ext>
            </a:extLst>
          </p:cNvPr>
          <p:cNvSpPr>
            <a:spLocks noGrp="1"/>
          </p:cNvSpPr>
          <p:nvPr>
            <p:ph type="title"/>
          </p:nvPr>
        </p:nvSpPr>
        <p:spPr/>
        <p:txBody>
          <a:bodyPr/>
          <a:lstStyle/>
          <a:p>
            <a:r>
              <a:rPr lang="en-US" cap="none" dirty="0"/>
              <a:t>Issue 1: Entity Tax-Exempt Status</a:t>
            </a:r>
          </a:p>
        </p:txBody>
      </p:sp>
      <p:sp>
        <p:nvSpPr>
          <p:cNvPr id="3" name="Content Placeholder 2">
            <a:extLst>
              <a:ext uri="{FF2B5EF4-FFF2-40B4-BE49-F238E27FC236}">
                <a16:creationId xmlns:a16="http://schemas.microsoft.com/office/drawing/2014/main" id="{780AAEF6-7756-19C1-ABB2-E624967ED347}"/>
              </a:ext>
            </a:extLst>
          </p:cNvPr>
          <p:cNvSpPr>
            <a:spLocks noGrp="1"/>
          </p:cNvSpPr>
          <p:nvPr>
            <p:ph idx="1"/>
          </p:nvPr>
        </p:nvSpPr>
        <p:spPr/>
        <p:txBody>
          <a:bodyPr>
            <a:normAutofit/>
          </a:bodyPr>
          <a:lstStyle/>
          <a:p>
            <a:r>
              <a:rPr lang="en-US" sz="3200" u="sng" dirty="0"/>
              <a:t>General Requirements - I.R.C. 501(c)(3):</a:t>
            </a:r>
          </a:p>
          <a:p>
            <a:pPr marL="0" indent="0">
              <a:buNone/>
            </a:pPr>
            <a:r>
              <a:rPr lang="en-US" sz="3200" dirty="0"/>
              <a:t>1. Legal entity separate from its owners</a:t>
            </a:r>
          </a:p>
          <a:p>
            <a:pPr marL="0" indent="0">
              <a:buNone/>
            </a:pPr>
            <a:r>
              <a:rPr lang="en-US" sz="3200" dirty="0"/>
              <a:t>2. Written articles of organization</a:t>
            </a:r>
          </a:p>
          <a:p>
            <a:pPr marL="0" indent="0">
              <a:buNone/>
            </a:pPr>
            <a:r>
              <a:rPr lang="en-US" sz="3200" dirty="0"/>
              <a:t>3. Organized exclusively for exempt purpose</a:t>
            </a:r>
          </a:p>
          <a:p>
            <a:pPr marL="0" indent="0">
              <a:buNone/>
            </a:pPr>
            <a:r>
              <a:rPr lang="en-US" sz="3200" dirty="0"/>
              <a:t>4. Operated exclusively for exempt purpose</a:t>
            </a:r>
          </a:p>
        </p:txBody>
      </p:sp>
      <p:sp>
        <p:nvSpPr>
          <p:cNvPr id="5" name="Slide Number Placeholder 4">
            <a:extLst>
              <a:ext uri="{FF2B5EF4-FFF2-40B4-BE49-F238E27FC236}">
                <a16:creationId xmlns:a16="http://schemas.microsoft.com/office/drawing/2014/main" id="{201A37DA-C967-C1D2-6AD4-973CA975DCCC}"/>
              </a:ext>
            </a:extLst>
          </p:cNvPr>
          <p:cNvSpPr>
            <a:spLocks noGrp="1"/>
          </p:cNvSpPr>
          <p:nvPr>
            <p:ph type="sldNum" sz="quarter" idx="12"/>
          </p:nvPr>
        </p:nvSpPr>
        <p:spPr/>
        <p:txBody>
          <a:bodyPr/>
          <a:lstStyle/>
          <a:p>
            <a:fld id="{3A98EE3D-8CD1-4C3F-BD1C-C98C9596463C}" type="slidenum">
              <a:rPr lang="en-US" noProof="0" smtClean="0"/>
              <a:pPr/>
              <a:t>5</a:t>
            </a:fld>
            <a:endParaRPr lang="en-US" noProof="0" dirty="0"/>
          </a:p>
        </p:txBody>
      </p:sp>
      <p:sp>
        <p:nvSpPr>
          <p:cNvPr id="4" name="TextBox 3">
            <a:extLst>
              <a:ext uri="{FF2B5EF4-FFF2-40B4-BE49-F238E27FC236}">
                <a16:creationId xmlns:a16="http://schemas.microsoft.com/office/drawing/2014/main" id="{42CF25B8-1C63-B8F1-CE69-3B6CC39F1743}"/>
              </a:ext>
            </a:extLst>
          </p:cNvPr>
          <p:cNvSpPr txBox="1"/>
          <p:nvPr/>
        </p:nvSpPr>
        <p:spPr>
          <a:xfrm>
            <a:off x="9636082" y="1027169"/>
            <a:ext cx="1458638" cy="584775"/>
          </a:xfrm>
          <a:prstGeom prst="rect">
            <a:avLst/>
          </a:prstGeom>
          <a:noFill/>
        </p:spPr>
        <p:txBody>
          <a:bodyPr wrap="square" rtlCol="0">
            <a:spAutoFit/>
          </a:bodyPr>
          <a:lstStyle/>
          <a:p>
            <a:r>
              <a:rPr lang="en-US" sz="3200" dirty="0"/>
              <a:t>P. 47 </a:t>
            </a:r>
          </a:p>
        </p:txBody>
      </p:sp>
    </p:spTree>
    <p:extLst>
      <p:ext uri="{BB962C8B-B14F-4D97-AF65-F5344CB8AC3E}">
        <p14:creationId xmlns:p14="http://schemas.microsoft.com/office/powerpoint/2010/main" val="27422364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FA708-8F60-12F4-6DF0-4D4D81671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36E90B-B763-8E79-B008-41117831B79C}"/>
              </a:ext>
            </a:extLst>
          </p:cNvPr>
          <p:cNvSpPr>
            <a:spLocks noGrp="1"/>
          </p:cNvSpPr>
          <p:nvPr>
            <p:ph type="title"/>
          </p:nvPr>
        </p:nvSpPr>
        <p:spPr/>
        <p:txBody>
          <a:bodyPr>
            <a:normAutofit/>
          </a:bodyPr>
          <a:lstStyle/>
          <a:p>
            <a:r>
              <a:rPr lang="en-US" b="1" cap="none" dirty="0"/>
              <a:t>Assessment and Collection</a:t>
            </a:r>
          </a:p>
        </p:txBody>
      </p:sp>
      <p:sp>
        <p:nvSpPr>
          <p:cNvPr id="3" name="Content Placeholder 2">
            <a:extLst>
              <a:ext uri="{FF2B5EF4-FFF2-40B4-BE49-F238E27FC236}">
                <a16:creationId xmlns:a16="http://schemas.microsoft.com/office/drawing/2014/main" id="{0154C3C6-0304-52F4-FA22-B66F89E7D11D}"/>
              </a:ext>
            </a:extLst>
          </p:cNvPr>
          <p:cNvSpPr>
            <a:spLocks noGrp="1"/>
          </p:cNvSpPr>
          <p:nvPr>
            <p:ph idx="1"/>
          </p:nvPr>
        </p:nvSpPr>
        <p:spPr/>
        <p:txBody>
          <a:bodyPr>
            <a:normAutofit/>
          </a:bodyPr>
          <a:lstStyle/>
          <a:p>
            <a:pPr>
              <a:buFont typeface="Arial" panose="020B0604020202020204" pitchFamily="34" charset="0"/>
              <a:buChar char="•"/>
            </a:pPr>
            <a:r>
              <a:rPr lang="en-US" sz="2800" dirty="0"/>
              <a:t> </a:t>
            </a:r>
            <a:r>
              <a:rPr lang="en-US" sz="3000" dirty="0"/>
              <a:t>Special limitation periods apply depending on the reason for the liability</a:t>
            </a:r>
          </a:p>
          <a:p>
            <a:pPr>
              <a:buFont typeface="Arial" panose="020B0604020202020204" pitchFamily="34" charset="0"/>
              <a:buChar char="•"/>
            </a:pPr>
            <a:r>
              <a:rPr lang="en-US" sz="3000" dirty="0"/>
              <a:t> IRS can assess tax on a church only for 3 most recently completed tax years prior to 2</a:t>
            </a:r>
            <a:r>
              <a:rPr lang="en-US" sz="3000" baseline="30000" dirty="0"/>
              <a:t>nd</a:t>
            </a:r>
            <a:r>
              <a:rPr lang="en-US" sz="3000" dirty="0"/>
              <a:t> IRS notice.</a:t>
            </a:r>
          </a:p>
          <a:p>
            <a:pPr>
              <a:buFont typeface="Arial" panose="020B0604020202020204" pitchFamily="34" charset="0"/>
              <a:buChar char="•"/>
            </a:pPr>
            <a:r>
              <a:rPr lang="en-US" sz="3000" dirty="0"/>
              <a:t> If exempt status is questioned, only relevant church records for the 3 most recently completed tax returns can be used to determine status or liability.</a:t>
            </a:r>
          </a:p>
          <a:p>
            <a:pPr>
              <a:buFont typeface="Arial" panose="020B0604020202020204" pitchFamily="34" charset="0"/>
              <a:buChar char="•"/>
            </a:pPr>
            <a:r>
              <a:rPr lang="en-US" sz="3000" dirty="0"/>
              <a:t> If material misstatements exist, IRS can go back further</a:t>
            </a:r>
          </a:p>
        </p:txBody>
      </p:sp>
      <p:sp>
        <p:nvSpPr>
          <p:cNvPr id="5" name="Slide Number Placeholder 4">
            <a:extLst>
              <a:ext uri="{FF2B5EF4-FFF2-40B4-BE49-F238E27FC236}">
                <a16:creationId xmlns:a16="http://schemas.microsoft.com/office/drawing/2014/main" id="{93BDFC05-ABDB-C7E1-4A32-78F79690158B}"/>
              </a:ext>
            </a:extLst>
          </p:cNvPr>
          <p:cNvSpPr>
            <a:spLocks noGrp="1"/>
          </p:cNvSpPr>
          <p:nvPr>
            <p:ph type="sldNum" sz="quarter" idx="12"/>
          </p:nvPr>
        </p:nvSpPr>
        <p:spPr/>
        <p:txBody>
          <a:bodyPr/>
          <a:lstStyle/>
          <a:p>
            <a:fld id="{3A98EE3D-8CD1-4C3F-BD1C-C98C9596463C}" type="slidenum">
              <a:rPr lang="en-US" noProof="0" smtClean="0"/>
              <a:pPr/>
              <a:t>50</a:t>
            </a:fld>
            <a:endParaRPr lang="en-US" noProof="0" dirty="0"/>
          </a:p>
        </p:txBody>
      </p:sp>
      <p:sp>
        <p:nvSpPr>
          <p:cNvPr id="4" name="TextBox 3">
            <a:extLst>
              <a:ext uri="{FF2B5EF4-FFF2-40B4-BE49-F238E27FC236}">
                <a16:creationId xmlns:a16="http://schemas.microsoft.com/office/drawing/2014/main" id="{D7904676-B31E-7844-935F-2D68D63C2D09}"/>
              </a:ext>
            </a:extLst>
          </p:cNvPr>
          <p:cNvSpPr txBox="1"/>
          <p:nvPr/>
        </p:nvSpPr>
        <p:spPr>
          <a:xfrm>
            <a:off x="9362832" y="1051997"/>
            <a:ext cx="1458638" cy="584775"/>
          </a:xfrm>
          <a:prstGeom prst="rect">
            <a:avLst/>
          </a:prstGeom>
          <a:noFill/>
        </p:spPr>
        <p:txBody>
          <a:bodyPr wrap="square" rtlCol="0">
            <a:spAutoFit/>
          </a:bodyPr>
          <a:lstStyle/>
          <a:p>
            <a:r>
              <a:rPr lang="en-US" sz="3200" dirty="0"/>
              <a:t>P. 80 </a:t>
            </a:r>
          </a:p>
        </p:txBody>
      </p:sp>
    </p:spTree>
    <p:extLst>
      <p:ext uri="{BB962C8B-B14F-4D97-AF65-F5344CB8AC3E}">
        <p14:creationId xmlns:p14="http://schemas.microsoft.com/office/powerpoint/2010/main" val="2011745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8B77D-7A62-5342-675F-19033B6C6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CEA17C-7B45-1CA2-699D-DAFB33AED396}"/>
              </a:ext>
            </a:extLst>
          </p:cNvPr>
          <p:cNvSpPr>
            <a:spLocks noGrp="1"/>
          </p:cNvSpPr>
          <p:nvPr>
            <p:ph type="title"/>
          </p:nvPr>
        </p:nvSpPr>
        <p:spPr/>
        <p:txBody>
          <a:bodyPr>
            <a:normAutofit/>
          </a:bodyPr>
          <a:lstStyle/>
          <a:p>
            <a:r>
              <a:rPr lang="en-US" b="1" cap="none" dirty="0"/>
              <a:t>UBTI and Other Issues</a:t>
            </a:r>
          </a:p>
        </p:txBody>
      </p:sp>
      <p:sp>
        <p:nvSpPr>
          <p:cNvPr id="3" name="Content Placeholder 2">
            <a:extLst>
              <a:ext uri="{FF2B5EF4-FFF2-40B4-BE49-F238E27FC236}">
                <a16:creationId xmlns:a16="http://schemas.microsoft.com/office/drawing/2014/main" id="{38362ECC-FDD4-7DAA-AFF9-645FA8A97222}"/>
              </a:ext>
            </a:extLst>
          </p:cNvPr>
          <p:cNvSpPr>
            <a:spLocks noGrp="1"/>
          </p:cNvSpPr>
          <p:nvPr>
            <p:ph idx="1"/>
          </p:nvPr>
        </p:nvSpPr>
        <p:spPr/>
        <p:txBody>
          <a:bodyPr>
            <a:normAutofit/>
          </a:bodyPr>
          <a:lstStyle/>
          <a:p>
            <a:pPr>
              <a:buFont typeface="Arial" panose="020B0604020202020204" pitchFamily="34" charset="0"/>
              <a:buChar char="•"/>
            </a:pPr>
            <a:r>
              <a:rPr lang="en-US" sz="2800" dirty="0"/>
              <a:t> </a:t>
            </a:r>
            <a:r>
              <a:rPr lang="en-US" sz="3000" dirty="0"/>
              <a:t>UBTI examinations - If no return filed by a church, IRS can go back 6 completed tax years</a:t>
            </a:r>
          </a:p>
          <a:p>
            <a:pPr>
              <a:buFont typeface="Arial" panose="020B0604020202020204" pitchFamily="34" charset="0"/>
              <a:buChar char="•"/>
            </a:pPr>
            <a:r>
              <a:rPr lang="en-US" sz="3000" dirty="0"/>
              <a:t> Issues other than UBTI or Exemption Status – no limitation period if the church has not filed a return</a:t>
            </a:r>
          </a:p>
          <a:p>
            <a:pPr>
              <a:buFont typeface="Arial" panose="020B0604020202020204" pitchFamily="34" charset="0"/>
              <a:buChar char="•"/>
            </a:pPr>
            <a:r>
              <a:rPr lang="en-US" sz="3000" dirty="0"/>
              <a:t> Multiple examinations generally not allowed. Special approval required</a:t>
            </a:r>
          </a:p>
        </p:txBody>
      </p:sp>
      <p:sp>
        <p:nvSpPr>
          <p:cNvPr id="5" name="Slide Number Placeholder 4">
            <a:extLst>
              <a:ext uri="{FF2B5EF4-FFF2-40B4-BE49-F238E27FC236}">
                <a16:creationId xmlns:a16="http://schemas.microsoft.com/office/drawing/2014/main" id="{C33B6D9F-E1E3-5C35-9385-984C77549771}"/>
              </a:ext>
            </a:extLst>
          </p:cNvPr>
          <p:cNvSpPr>
            <a:spLocks noGrp="1"/>
          </p:cNvSpPr>
          <p:nvPr>
            <p:ph type="sldNum" sz="quarter" idx="12"/>
          </p:nvPr>
        </p:nvSpPr>
        <p:spPr/>
        <p:txBody>
          <a:bodyPr/>
          <a:lstStyle/>
          <a:p>
            <a:fld id="{3A98EE3D-8CD1-4C3F-BD1C-C98C9596463C}" type="slidenum">
              <a:rPr lang="en-US" noProof="0" smtClean="0"/>
              <a:pPr/>
              <a:t>51</a:t>
            </a:fld>
            <a:endParaRPr lang="en-US" noProof="0" dirty="0"/>
          </a:p>
        </p:txBody>
      </p:sp>
      <p:sp>
        <p:nvSpPr>
          <p:cNvPr id="4" name="TextBox 3">
            <a:extLst>
              <a:ext uri="{FF2B5EF4-FFF2-40B4-BE49-F238E27FC236}">
                <a16:creationId xmlns:a16="http://schemas.microsoft.com/office/drawing/2014/main" id="{D8B9126D-2A00-94F7-B37A-147BED74F70C}"/>
              </a:ext>
            </a:extLst>
          </p:cNvPr>
          <p:cNvSpPr txBox="1"/>
          <p:nvPr/>
        </p:nvSpPr>
        <p:spPr>
          <a:xfrm>
            <a:off x="9362832" y="1051997"/>
            <a:ext cx="1458638" cy="584775"/>
          </a:xfrm>
          <a:prstGeom prst="rect">
            <a:avLst/>
          </a:prstGeom>
          <a:noFill/>
        </p:spPr>
        <p:txBody>
          <a:bodyPr wrap="square" rtlCol="0">
            <a:spAutoFit/>
          </a:bodyPr>
          <a:lstStyle/>
          <a:p>
            <a:r>
              <a:rPr lang="en-US" sz="3200" dirty="0"/>
              <a:t>P. 81 </a:t>
            </a:r>
          </a:p>
        </p:txBody>
      </p:sp>
    </p:spTree>
    <p:extLst>
      <p:ext uri="{BB962C8B-B14F-4D97-AF65-F5344CB8AC3E}">
        <p14:creationId xmlns:p14="http://schemas.microsoft.com/office/powerpoint/2010/main" val="38266199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E60C0-9414-4622-B644-3F8F589B68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404A06-2B34-EE69-3B15-08C0C102C631}"/>
              </a:ext>
            </a:extLst>
          </p:cNvPr>
          <p:cNvSpPr>
            <a:spLocks noGrp="1"/>
          </p:cNvSpPr>
          <p:nvPr>
            <p:ph type="title"/>
          </p:nvPr>
        </p:nvSpPr>
        <p:spPr/>
        <p:txBody>
          <a:bodyPr>
            <a:normAutofit/>
          </a:bodyPr>
          <a:lstStyle/>
          <a:p>
            <a:r>
              <a:rPr lang="en-US" b="1" cap="none" dirty="0"/>
              <a:t>Remedies for Section 7611 Violations</a:t>
            </a:r>
          </a:p>
        </p:txBody>
      </p:sp>
      <p:sp>
        <p:nvSpPr>
          <p:cNvPr id="3" name="Content Placeholder 2">
            <a:extLst>
              <a:ext uri="{FF2B5EF4-FFF2-40B4-BE49-F238E27FC236}">
                <a16:creationId xmlns:a16="http://schemas.microsoft.com/office/drawing/2014/main" id="{099F7B0E-A0A3-B73B-AA56-40424C451306}"/>
              </a:ext>
            </a:extLst>
          </p:cNvPr>
          <p:cNvSpPr>
            <a:spLocks noGrp="1"/>
          </p:cNvSpPr>
          <p:nvPr>
            <p:ph idx="1"/>
          </p:nvPr>
        </p:nvSpPr>
        <p:spPr/>
        <p:txBody>
          <a:bodyPr>
            <a:normAutofit/>
          </a:bodyPr>
          <a:lstStyle/>
          <a:p>
            <a:pPr>
              <a:buFont typeface="Arial" panose="020B0604020202020204" pitchFamily="34" charset="0"/>
              <a:buChar char="•"/>
            </a:pPr>
            <a:r>
              <a:rPr lang="en-US" sz="2800" dirty="0"/>
              <a:t> </a:t>
            </a:r>
            <a:r>
              <a:rPr lang="en-US" sz="3000" dirty="0"/>
              <a:t>IRS violation of Code Section 7611 – exclusive remedy is the stay of an IRS summons until requirements are satisfied</a:t>
            </a:r>
          </a:p>
          <a:p>
            <a:pPr>
              <a:buFont typeface="Arial" panose="020B0604020202020204" pitchFamily="34" charset="0"/>
              <a:buChar char="•"/>
            </a:pPr>
            <a:r>
              <a:rPr lang="en-US" sz="3000" dirty="0"/>
              <a:t> The 2-year limitation on duration is not suspended.</a:t>
            </a:r>
          </a:p>
          <a:p>
            <a:pPr>
              <a:buFont typeface="Arial" panose="020B0604020202020204" pitchFamily="34" charset="0"/>
              <a:buChar char="•"/>
            </a:pPr>
            <a:r>
              <a:rPr lang="en-US" sz="3000" dirty="0"/>
              <a:t> Court must consider the good-faith effort of the IRS</a:t>
            </a:r>
          </a:p>
          <a:p>
            <a:pPr>
              <a:buFont typeface="Arial" panose="020B0604020202020204" pitchFamily="34" charset="0"/>
              <a:buChar char="•"/>
            </a:pPr>
            <a:r>
              <a:rPr lang="en-US" sz="3000" dirty="0"/>
              <a:t> Church cannot use IRS failure as a defense for relief in any judicial proceeding</a:t>
            </a:r>
            <a:r>
              <a:rPr lang="en-US" sz="2800" dirty="0"/>
              <a:t>.</a:t>
            </a:r>
          </a:p>
        </p:txBody>
      </p:sp>
      <p:sp>
        <p:nvSpPr>
          <p:cNvPr id="5" name="Slide Number Placeholder 4">
            <a:extLst>
              <a:ext uri="{FF2B5EF4-FFF2-40B4-BE49-F238E27FC236}">
                <a16:creationId xmlns:a16="http://schemas.microsoft.com/office/drawing/2014/main" id="{C3497128-244D-408D-5F67-586C2F8A07F9}"/>
              </a:ext>
            </a:extLst>
          </p:cNvPr>
          <p:cNvSpPr>
            <a:spLocks noGrp="1"/>
          </p:cNvSpPr>
          <p:nvPr>
            <p:ph type="sldNum" sz="quarter" idx="12"/>
          </p:nvPr>
        </p:nvSpPr>
        <p:spPr/>
        <p:txBody>
          <a:bodyPr/>
          <a:lstStyle/>
          <a:p>
            <a:fld id="{3A98EE3D-8CD1-4C3F-BD1C-C98C9596463C}" type="slidenum">
              <a:rPr lang="en-US" noProof="0" smtClean="0"/>
              <a:pPr/>
              <a:t>52</a:t>
            </a:fld>
            <a:endParaRPr lang="en-US" noProof="0" dirty="0"/>
          </a:p>
        </p:txBody>
      </p:sp>
      <p:sp>
        <p:nvSpPr>
          <p:cNvPr id="4" name="TextBox 3">
            <a:extLst>
              <a:ext uri="{FF2B5EF4-FFF2-40B4-BE49-F238E27FC236}">
                <a16:creationId xmlns:a16="http://schemas.microsoft.com/office/drawing/2014/main" id="{E7A49BB9-3BCD-BEC9-2449-7D595751223D}"/>
              </a:ext>
            </a:extLst>
          </p:cNvPr>
          <p:cNvSpPr txBox="1"/>
          <p:nvPr/>
        </p:nvSpPr>
        <p:spPr>
          <a:xfrm>
            <a:off x="10079805" y="1255043"/>
            <a:ext cx="1458638" cy="584775"/>
          </a:xfrm>
          <a:prstGeom prst="rect">
            <a:avLst/>
          </a:prstGeom>
          <a:noFill/>
        </p:spPr>
        <p:txBody>
          <a:bodyPr wrap="square" rtlCol="0">
            <a:spAutoFit/>
          </a:bodyPr>
          <a:lstStyle/>
          <a:p>
            <a:r>
              <a:rPr lang="en-US" sz="3200" dirty="0"/>
              <a:t>    P. 81 </a:t>
            </a:r>
          </a:p>
        </p:txBody>
      </p:sp>
    </p:spTree>
    <p:extLst>
      <p:ext uri="{BB962C8B-B14F-4D97-AF65-F5344CB8AC3E}">
        <p14:creationId xmlns:p14="http://schemas.microsoft.com/office/powerpoint/2010/main" val="35692284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6B624-6A89-420B-D100-F6BC7299FA90}"/>
              </a:ext>
            </a:extLst>
          </p:cNvPr>
          <p:cNvSpPr>
            <a:spLocks noGrp="1"/>
          </p:cNvSpPr>
          <p:nvPr>
            <p:ph type="title"/>
          </p:nvPr>
        </p:nvSpPr>
        <p:spPr/>
        <p:txBody>
          <a:bodyPr/>
          <a:lstStyle/>
          <a:p>
            <a:pPr algn="ctr"/>
            <a:r>
              <a:rPr lang="en-US" b="1" dirty="0"/>
              <a:t>The End </a:t>
            </a:r>
          </a:p>
        </p:txBody>
      </p:sp>
      <p:sp>
        <p:nvSpPr>
          <p:cNvPr id="3" name="Content Placeholder 2">
            <a:extLst>
              <a:ext uri="{FF2B5EF4-FFF2-40B4-BE49-F238E27FC236}">
                <a16:creationId xmlns:a16="http://schemas.microsoft.com/office/drawing/2014/main" id="{F4C1D577-4D5E-FE65-9C77-6CAB5EB51DA7}"/>
              </a:ext>
            </a:extLst>
          </p:cNvPr>
          <p:cNvSpPr>
            <a:spLocks noGrp="1"/>
          </p:cNvSpPr>
          <p:nvPr>
            <p:ph idx="1"/>
          </p:nvPr>
        </p:nvSpPr>
        <p:spPr/>
        <p:txBody>
          <a:bodyPr>
            <a:normAutofit/>
          </a:bodyPr>
          <a:lstStyle/>
          <a:p>
            <a:pPr algn="ctr"/>
            <a:r>
              <a:rPr lang="en-US" sz="4800" b="1" dirty="0"/>
              <a:t>Any Questions???????</a:t>
            </a:r>
          </a:p>
        </p:txBody>
      </p:sp>
    </p:spTree>
    <p:extLst>
      <p:ext uri="{BB962C8B-B14F-4D97-AF65-F5344CB8AC3E}">
        <p14:creationId xmlns:p14="http://schemas.microsoft.com/office/powerpoint/2010/main" val="32058048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15BA3-9CF4-FF46-C036-757ABBC5AD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332FB-A7EC-D0FB-5144-36996E5FF4B5}"/>
              </a:ext>
            </a:extLst>
          </p:cNvPr>
          <p:cNvSpPr>
            <a:spLocks noGrp="1"/>
          </p:cNvSpPr>
          <p:nvPr>
            <p:ph type="title"/>
          </p:nvPr>
        </p:nvSpPr>
        <p:spPr/>
        <p:txBody>
          <a:bodyPr>
            <a:normAutofit/>
          </a:bodyPr>
          <a:lstStyle/>
          <a:p>
            <a:r>
              <a:rPr lang="en-US" b="1" cap="none" dirty="0"/>
              <a:t>Polling Question #1</a:t>
            </a:r>
          </a:p>
        </p:txBody>
      </p:sp>
      <p:sp>
        <p:nvSpPr>
          <p:cNvPr id="3" name="Content Placeholder 2">
            <a:extLst>
              <a:ext uri="{FF2B5EF4-FFF2-40B4-BE49-F238E27FC236}">
                <a16:creationId xmlns:a16="http://schemas.microsoft.com/office/drawing/2014/main" id="{12438764-AB73-C64F-DB56-7144086A8C83}"/>
              </a:ext>
            </a:extLst>
          </p:cNvPr>
          <p:cNvSpPr>
            <a:spLocks noGrp="1"/>
          </p:cNvSpPr>
          <p:nvPr>
            <p:ph idx="1"/>
          </p:nvPr>
        </p:nvSpPr>
        <p:spPr/>
        <p:txBody>
          <a:bodyPr>
            <a:normAutofit/>
          </a:bodyPr>
          <a:lstStyle/>
          <a:p>
            <a:pPr marL="0" indent="0">
              <a:buNone/>
            </a:pPr>
            <a:r>
              <a:rPr lang="en-US" sz="2800" dirty="0"/>
              <a:t>The term “church” is specifically defined in the Internal Revenue Code.  True or False</a:t>
            </a:r>
          </a:p>
          <a:p>
            <a:pPr marL="0" indent="0">
              <a:buNone/>
            </a:pPr>
            <a:r>
              <a:rPr lang="en-US" sz="2800" dirty="0"/>
              <a:t>False</a:t>
            </a:r>
          </a:p>
        </p:txBody>
      </p:sp>
      <p:sp>
        <p:nvSpPr>
          <p:cNvPr id="5" name="Slide Number Placeholder 4">
            <a:extLst>
              <a:ext uri="{FF2B5EF4-FFF2-40B4-BE49-F238E27FC236}">
                <a16:creationId xmlns:a16="http://schemas.microsoft.com/office/drawing/2014/main" id="{69A34AF6-48A1-261C-50B9-FCA3C5DB41C9}"/>
              </a:ext>
            </a:extLst>
          </p:cNvPr>
          <p:cNvSpPr>
            <a:spLocks noGrp="1"/>
          </p:cNvSpPr>
          <p:nvPr>
            <p:ph type="sldNum" sz="quarter" idx="12"/>
          </p:nvPr>
        </p:nvSpPr>
        <p:spPr/>
        <p:txBody>
          <a:bodyPr/>
          <a:lstStyle/>
          <a:p>
            <a:fld id="{3A98EE3D-8CD1-4C3F-BD1C-C98C9596463C}" type="slidenum">
              <a:rPr lang="en-US" noProof="0" smtClean="0"/>
              <a:pPr/>
              <a:t>54</a:t>
            </a:fld>
            <a:endParaRPr lang="en-US" noProof="0" dirty="0"/>
          </a:p>
        </p:txBody>
      </p:sp>
      <p:sp>
        <p:nvSpPr>
          <p:cNvPr id="4" name="TextBox 3">
            <a:extLst>
              <a:ext uri="{FF2B5EF4-FFF2-40B4-BE49-F238E27FC236}">
                <a16:creationId xmlns:a16="http://schemas.microsoft.com/office/drawing/2014/main" id="{F2D20EEB-CF71-9B7D-CB4F-B308B535CE55}"/>
              </a:ext>
            </a:extLst>
          </p:cNvPr>
          <p:cNvSpPr txBox="1"/>
          <p:nvPr/>
        </p:nvSpPr>
        <p:spPr>
          <a:xfrm>
            <a:off x="9362832" y="1051997"/>
            <a:ext cx="1458638" cy="523220"/>
          </a:xfrm>
          <a:prstGeom prst="rect">
            <a:avLst/>
          </a:prstGeom>
          <a:noFill/>
        </p:spPr>
        <p:txBody>
          <a:bodyPr wrap="square" rtlCol="0">
            <a:spAutoFit/>
          </a:bodyPr>
          <a:lstStyle/>
          <a:p>
            <a:r>
              <a:rPr lang="en-US" sz="2800" dirty="0"/>
              <a:t>P. 49 </a:t>
            </a:r>
          </a:p>
        </p:txBody>
      </p:sp>
    </p:spTree>
    <p:extLst>
      <p:ext uri="{BB962C8B-B14F-4D97-AF65-F5344CB8AC3E}">
        <p14:creationId xmlns:p14="http://schemas.microsoft.com/office/powerpoint/2010/main" val="31082209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9486E-A777-A10F-84E7-0B4A77DCB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4C46E-B69B-377F-65CC-243D46EBE1EC}"/>
              </a:ext>
            </a:extLst>
          </p:cNvPr>
          <p:cNvSpPr>
            <a:spLocks noGrp="1"/>
          </p:cNvSpPr>
          <p:nvPr>
            <p:ph type="title"/>
          </p:nvPr>
        </p:nvSpPr>
        <p:spPr/>
        <p:txBody>
          <a:bodyPr>
            <a:normAutofit/>
          </a:bodyPr>
          <a:lstStyle/>
          <a:p>
            <a:r>
              <a:rPr lang="en-US" b="1" cap="none" dirty="0"/>
              <a:t>Polling Question #2</a:t>
            </a:r>
          </a:p>
        </p:txBody>
      </p:sp>
      <p:sp>
        <p:nvSpPr>
          <p:cNvPr id="3" name="Content Placeholder 2">
            <a:extLst>
              <a:ext uri="{FF2B5EF4-FFF2-40B4-BE49-F238E27FC236}">
                <a16:creationId xmlns:a16="http://schemas.microsoft.com/office/drawing/2014/main" id="{BDFD7502-9B17-D586-6F69-0CC97476442B}"/>
              </a:ext>
            </a:extLst>
          </p:cNvPr>
          <p:cNvSpPr>
            <a:spLocks noGrp="1"/>
          </p:cNvSpPr>
          <p:nvPr>
            <p:ph idx="1"/>
          </p:nvPr>
        </p:nvSpPr>
        <p:spPr/>
        <p:txBody>
          <a:bodyPr>
            <a:normAutofit/>
          </a:bodyPr>
          <a:lstStyle/>
          <a:p>
            <a:pPr marL="0" indent="0">
              <a:buNone/>
            </a:pPr>
            <a:r>
              <a:rPr lang="en-US" sz="2600" dirty="0"/>
              <a:t>A church is required to submit Form 1023 to request exempt status.  True or False</a:t>
            </a:r>
          </a:p>
          <a:p>
            <a:pPr marL="0" indent="0">
              <a:buNone/>
            </a:pPr>
            <a:r>
              <a:rPr lang="en-US" sz="2600" dirty="0"/>
              <a:t>False</a:t>
            </a:r>
          </a:p>
        </p:txBody>
      </p:sp>
      <p:sp>
        <p:nvSpPr>
          <p:cNvPr id="5" name="Slide Number Placeholder 4">
            <a:extLst>
              <a:ext uri="{FF2B5EF4-FFF2-40B4-BE49-F238E27FC236}">
                <a16:creationId xmlns:a16="http://schemas.microsoft.com/office/drawing/2014/main" id="{DC7E644F-9836-2F14-E77F-6FD6C55307FB}"/>
              </a:ext>
            </a:extLst>
          </p:cNvPr>
          <p:cNvSpPr>
            <a:spLocks noGrp="1"/>
          </p:cNvSpPr>
          <p:nvPr>
            <p:ph type="sldNum" sz="quarter" idx="12"/>
          </p:nvPr>
        </p:nvSpPr>
        <p:spPr/>
        <p:txBody>
          <a:bodyPr/>
          <a:lstStyle/>
          <a:p>
            <a:fld id="{3A98EE3D-8CD1-4C3F-BD1C-C98C9596463C}" type="slidenum">
              <a:rPr lang="en-US" noProof="0" smtClean="0"/>
              <a:pPr/>
              <a:t>55</a:t>
            </a:fld>
            <a:endParaRPr lang="en-US" noProof="0" dirty="0"/>
          </a:p>
        </p:txBody>
      </p:sp>
      <p:sp>
        <p:nvSpPr>
          <p:cNvPr id="4" name="TextBox 3">
            <a:extLst>
              <a:ext uri="{FF2B5EF4-FFF2-40B4-BE49-F238E27FC236}">
                <a16:creationId xmlns:a16="http://schemas.microsoft.com/office/drawing/2014/main" id="{2491D072-0C91-B826-5022-AC69C923DE18}"/>
              </a:ext>
            </a:extLst>
          </p:cNvPr>
          <p:cNvSpPr txBox="1"/>
          <p:nvPr/>
        </p:nvSpPr>
        <p:spPr>
          <a:xfrm>
            <a:off x="9362832" y="1051997"/>
            <a:ext cx="1458638" cy="369332"/>
          </a:xfrm>
          <a:prstGeom prst="rect">
            <a:avLst/>
          </a:prstGeom>
          <a:noFill/>
        </p:spPr>
        <p:txBody>
          <a:bodyPr wrap="square" rtlCol="0">
            <a:spAutoFit/>
          </a:bodyPr>
          <a:lstStyle/>
          <a:p>
            <a:r>
              <a:rPr lang="en-US" dirty="0"/>
              <a:t>P. 53</a:t>
            </a:r>
          </a:p>
        </p:txBody>
      </p:sp>
    </p:spTree>
    <p:extLst>
      <p:ext uri="{BB962C8B-B14F-4D97-AF65-F5344CB8AC3E}">
        <p14:creationId xmlns:p14="http://schemas.microsoft.com/office/powerpoint/2010/main" val="12962656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E9666-1BFA-F28A-1FB9-7194568E3F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E6B255-363E-32B0-DDB4-58CEC575E272}"/>
              </a:ext>
            </a:extLst>
          </p:cNvPr>
          <p:cNvSpPr>
            <a:spLocks noGrp="1"/>
          </p:cNvSpPr>
          <p:nvPr>
            <p:ph type="title"/>
          </p:nvPr>
        </p:nvSpPr>
        <p:spPr/>
        <p:txBody>
          <a:bodyPr>
            <a:normAutofit/>
          </a:bodyPr>
          <a:lstStyle/>
          <a:p>
            <a:r>
              <a:rPr lang="en-US" b="1" cap="none" dirty="0"/>
              <a:t>Polling Question #3</a:t>
            </a:r>
          </a:p>
        </p:txBody>
      </p:sp>
      <p:sp>
        <p:nvSpPr>
          <p:cNvPr id="3" name="Content Placeholder 2">
            <a:extLst>
              <a:ext uri="{FF2B5EF4-FFF2-40B4-BE49-F238E27FC236}">
                <a16:creationId xmlns:a16="http://schemas.microsoft.com/office/drawing/2014/main" id="{96FEF735-C423-E09F-D201-63C1C62310DE}"/>
              </a:ext>
            </a:extLst>
          </p:cNvPr>
          <p:cNvSpPr>
            <a:spLocks noGrp="1"/>
          </p:cNvSpPr>
          <p:nvPr>
            <p:ph idx="1"/>
          </p:nvPr>
        </p:nvSpPr>
        <p:spPr/>
        <p:txBody>
          <a:bodyPr>
            <a:normAutofit/>
          </a:bodyPr>
          <a:lstStyle/>
          <a:p>
            <a:pPr marL="0" indent="0">
              <a:buNone/>
            </a:pPr>
            <a:r>
              <a:rPr lang="en-US" sz="2600" dirty="0"/>
              <a:t>If an exempt organization has items of deduction that are shared between the exempt purpose and an unrelated trade or business, those items must be allocated.  True or False</a:t>
            </a:r>
          </a:p>
          <a:p>
            <a:pPr marL="0" indent="0">
              <a:buNone/>
            </a:pPr>
            <a:r>
              <a:rPr lang="en-US" sz="2600" dirty="0"/>
              <a:t>True</a:t>
            </a:r>
          </a:p>
        </p:txBody>
      </p:sp>
      <p:sp>
        <p:nvSpPr>
          <p:cNvPr id="5" name="Slide Number Placeholder 4">
            <a:extLst>
              <a:ext uri="{FF2B5EF4-FFF2-40B4-BE49-F238E27FC236}">
                <a16:creationId xmlns:a16="http://schemas.microsoft.com/office/drawing/2014/main" id="{19E7676C-3549-57E4-BE9B-16415EA72C5A}"/>
              </a:ext>
            </a:extLst>
          </p:cNvPr>
          <p:cNvSpPr>
            <a:spLocks noGrp="1"/>
          </p:cNvSpPr>
          <p:nvPr>
            <p:ph type="sldNum" sz="quarter" idx="12"/>
          </p:nvPr>
        </p:nvSpPr>
        <p:spPr/>
        <p:txBody>
          <a:bodyPr/>
          <a:lstStyle/>
          <a:p>
            <a:fld id="{3A98EE3D-8CD1-4C3F-BD1C-C98C9596463C}" type="slidenum">
              <a:rPr lang="en-US" noProof="0" smtClean="0"/>
              <a:pPr/>
              <a:t>56</a:t>
            </a:fld>
            <a:endParaRPr lang="en-US" noProof="0" dirty="0"/>
          </a:p>
        </p:txBody>
      </p:sp>
      <p:sp>
        <p:nvSpPr>
          <p:cNvPr id="4" name="TextBox 3">
            <a:extLst>
              <a:ext uri="{FF2B5EF4-FFF2-40B4-BE49-F238E27FC236}">
                <a16:creationId xmlns:a16="http://schemas.microsoft.com/office/drawing/2014/main" id="{AC754CBD-1F40-01A4-646B-1E3F3B27ECDA}"/>
              </a:ext>
            </a:extLst>
          </p:cNvPr>
          <p:cNvSpPr txBox="1"/>
          <p:nvPr/>
        </p:nvSpPr>
        <p:spPr>
          <a:xfrm>
            <a:off x="9362832" y="1051997"/>
            <a:ext cx="1458638" cy="369332"/>
          </a:xfrm>
          <a:prstGeom prst="rect">
            <a:avLst/>
          </a:prstGeom>
          <a:noFill/>
        </p:spPr>
        <p:txBody>
          <a:bodyPr wrap="square" rtlCol="0">
            <a:spAutoFit/>
          </a:bodyPr>
          <a:lstStyle/>
          <a:p>
            <a:r>
              <a:rPr lang="en-US" dirty="0"/>
              <a:t>P. 60</a:t>
            </a:r>
          </a:p>
        </p:txBody>
      </p:sp>
    </p:spTree>
    <p:extLst>
      <p:ext uri="{BB962C8B-B14F-4D97-AF65-F5344CB8AC3E}">
        <p14:creationId xmlns:p14="http://schemas.microsoft.com/office/powerpoint/2010/main" val="23491697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CBE7E-4A3A-AF27-E098-D67B1E95B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9ACAA8-BEF9-88F8-D81A-C590B34AA632}"/>
              </a:ext>
            </a:extLst>
          </p:cNvPr>
          <p:cNvSpPr>
            <a:spLocks noGrp="1"/>
          </p:cNvSpPr>
          <p:nvPr>
            <p:ph type="title"/>
          </p:nvPr>
        </p:nvSpPr>
        <p:spPr/>
        <p:txBody>
          <a:bodyPr>
            <a:normAutofit/>
          </a:bodyPr>
          <a:lstStyle/>
          <a:p>
            <a:r>
              <a:rPr lang="en-US" b="1" cap="none" dirty="0"/>
              <a:t>Polling Question #4</a:t>
            </a:r>
          </a:p>
        </p:txBody>
      </p:sp>
      <p:sp>
        <p:nvSpPr>
          <p:cNvPr id="3" name="Content Placeholder 2">
            <a:extLst>
              <a:ext uri="{FF2B5EF4-FFF2-40B4-BE49-F238E27FC236}">
                <a16:creationId xmlns:a16="http://schemas.microsoft.com/office/drawing/2014/main" id="{1758D686-D042-BCA3-4F28-E26DC13243AA}"/>
              </a:ext>
            </a:extLst>
          </p:cNvPr>
          <p:cNvSpPr>
            <a:spLocks noGrp="1"/>
          </p:cNvSpPr>
          <p:nvPr>
            <p:ph idx="1"/>
          </p:nvPr>
        </p:nvSpPr>
        <p:spPr/>
        <p:txBody>
          <a:bodyPr>
            <a:normAutofit/>
          </a:bodyPr>
          <a:lstStyle/>
          <a:p>
            <a:pPr marL="0" indent="0">
              <a:buNone/>
            </a:pPr>
            <a:r>
              <a:rPr lang="en-US" sz="2600" dirty="0"/>
              <a:t>A minister’s earnings are subject to self-employment tax regardless of whether the minister is treated as an employee or and independent contractor.  True or False</a:t>
            </a:r>
          </a:p>
          <a:p>
            <a:pPr marL="0" indent="0">
              <a:buNone/>
            </a:pPr>
            <a:r>
              <a:rPr lang="en-US" sz="2600" dirty="0"/>
              <a:t>True</a:t>
            </a:r>
          </a:p>
        </p:txBody>
      </p:sp>
      <p:sp>
        <p:nvSpPr>
          <p:cNvPr id="5" name="Slide Number Placeholder 4">
            <a:extLst>
              <a:ext uri="{FF2B5EF4-FFF2-40B4-BE49-F238E27FC236}">
                <a16:creationId xmlns:a16="http://schemas.microsoft.com/office/drawing/2014/main" id="{D75C08E5-320D-A493-69DE-35B96A156DDE}"/>
              </a:ext>
            </a:extLst>
          </p:cNvPr>
          <p:cNvSpPr>
            <a:spLocks noGrp="1"/>
          </p:cNvSpPr>
          <p:nvPr>
            <p:ph type="sldNum" sz="quarter" idx="12"/>
          </p:nvPr>
        </p:nvSpPr>
        <p:spPr/>
        <p:txBody>
          <a:bodyPr/>
          <a:lstStyle/>
          <a:p>
            <a:fld id="{3A98EE3D-8CD1-4C3F-BD1C-C98C9596463C}" type="slidenum">
              <a:rPr lang="en-US" noProof="0" smtClean="0"/>
              <a:pPr/>
              <a:t>57</a:t>
            </a:fld>
            <a:endParaRPr lang="en-US" noProof="0" dirty="0"/>
          </a:p>
        </p:txBody>
      </p:sp>
      <p:sp>
        <p:nvSpPr>
          <p:cNvPr id="4" name="TextBox 3">
            <a:extLst>
              <a:ext uri="{FF2B5EF4-FFF2-40B4-BE49-F238E27FC236}">
                <a16:creationId xmlns:a16="http://schemas.microsoft.com/office/drawing/2014/main" id="{F754C1A7-AF7C-FD28-3B39-CEEA571F7138}"/>
              </a:ext>
            </a:extLst>
          </p:cNvPr>
          <p:cNvSpPr txBox="1"/>
          <p:nvPr/>
        </p:nvSpPr>
        <p:spPr>
          <a:xfrm>
            <a:off x="9362832" y="1051997"/>
            <a:ext cx="1458638" cy="369332"/>
          </a:xfrm>
          <a:prstGeom prst="rect">
            <a:avLst/>
          </a:prstGeom>
          <a:noFill/>
        </p:spPr>
        <p:txBody>
          <a:bodyPr wrap="square" rtlCol="0">
            <a:spAutoFit/>
          </a:bodyPr>
          <a:lstStyle/>
          <a:p>
            <a:r>
              <a:rPr lang="en-US" dirty="0"/>
              <a:t>P. 68</a:t>
            </a:r>
          </a:p>
        </p:txBody>
      </p:sp>
    </p:spTree>
    <p:extLst>
      <p:ext uri="{BB962C8B-B14F-4D97-AF65-F5344CB8AC3E}">
        <p14:creationId xmlns:p14="http://schemas.microsoft.com/office/powerpoint/2010/main" val="23997851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0DCEC-C807-D3A5-277A-FA0A66A57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44F5E-78E5-73A1-20F1-9D8DFFA9BCA4}"/>
              </a:ext>
            </a:extLst>
          </p:cNvPr>
          <p:cNvSpPr>
            <a:spLocks noGrp="1"/>
          </p:cNvSpPr>
          <p:nvPr>
            <p:ph type="title"/>
          </p:nvPr>
        </p:nvSpPr>
        <p:spPr/>
        <p:txBody>
          <a:bodyPr>
            <a:normAutofit/>
          </a:bodyPr>
          <a:lstStyle/>
          <a:p>
            <a:r>
              <a:rPr lang="en-US" b="1" cap="none" dirty="0"/>
              <a:t>Polling Question #5</a:t>
            </a:r>
          </a:p>
        </p:txBody>
      </p:sp>
      <p:sp>
        <p:nvSpPr>
          <p:cNvPr id="3" name="Content Placeholder 2">
            <a:extLst>
              <a:ext uri="{FF2B5EF4-FFF2-40B4-BE49-F238E27FC236}">
                <a16:creationId xmlns:a16="http://schemas.microsoft.com/office/drawing/2014/main" id="{6DFA9CA3-C9BC-4C06-3B55-0F9428D11FBB}"/>
              </a:ext>
            </a:extLst>
          </p:cNvPr>
          <p:cNvSpPr>
            <a:spLocks noGrp="1"/>
          </p:cNvSpPr>
          <p:nvPr>
            <p:ph idx="1"/>
          </p:nvPr>
        </p:nvSpPr>
        <p:spPr>
          <a:xfrm>
            <a:off x="1097280" y="2108201"/>
            <a:ext cx="10270936" cy="3760891"/>
          </a:xfrm>
        </p:spPr>
        <p:txBody>
          <a:bodyPr>
            <a:normAutofit/>
          </a:bodyPr>
          <a:lstStyle/>
          <a:p>
            <a:pPr marL="0" indent="0">
              <a:buNone/>
            </a:pPr>
            <a:r>
              <a:rPr lang="en-US" sz="2600" dirty="0"/>
              <a:t>Payments made to a minister that are designated as a housing allowance are not subject to self-employment tax.  True or False</a:t>
            </a:r>
          </a:p>
          <a:p>
            <a:pPr marL="0" indent="0">
              <a:buNone/>
            </a:pPr>
            <a:r>
              <a:rPr lang="en-US" sz="2600" dirty="0"/>
              <a:t>False</a:t>
            </a:r>
          </a:p>
        </p:txBody>
      </p:sp>
      <p:sp>
        <p:nvSpPr>
          <p:cNvPr id="5" name="Slide Number Placeholder 4">
            <a:extLst>
              <a:ext uri="{FF2B5EF4-FFF2-40B4-BE49-F238E27FC236}">
                <a16:creationId xmlns:a16="http://schemas.microsoft.com/office/drawing/2014/main" id="{8C435C89-6417-6518-D8A6-C48FC91C2ECD}"/>
              </a:ext>
            </a:extLst>
          </p:cNvPr>
          <p:cNvSpPr>
            <a:spLocks noGrp="1"/>
          </p:cNvSpPr>
          <p:nvPr>
            <p:ph type="sldNum" sz="quarter" idx="12"/>
          </p:nvPr>
        </p:nvSpPr>
        <p:spPr/>
        <p:txBody>
          <a:bodyPr/>
          <a:lstStyle/>
          <a:p>
            <a:fld id="{3A98EE3D-8CD1-4C3F-BD1C-C98C9596463C}" type="slidenum">
              <a:rPr lang="en-US" noProof="0" smtClean="0"/>
              <a:pPr/>
              <a:t>58</a:t>
            </a:fld>
            <a:endParaRPr lang="en-US" noProof="0" dirty="0"/>
          </a:p>
        </p:txBody>
      </p:sp>
      <p:sp>
        <p:nvSpPr>
          <p:cNvPr id="4" name="TextBox 3">
            <a:extLst>
              <a:ext uri="{FF2B5EF4-FFF2-40B4-BE49-F238E27FC236}">
                <a16:creationId xmlns:a16="http://schemas.microsoft.com/office/drawing/2014/main" id="{813D0CEA-FE5E-293B-C5C2-270A96D49212}"/>
              </a:ext>
            </a:extLst>
          </p:cNvPr>
          <p:cNvSpPr txBox="1"/>
          <p:nvPr/>
        </p:nvSpPr>
        <p:spPr>
          <a:xfrm>
            <a:off x="9362832" y="1051997"/>
            <a:ext cx="1458638" cy="369332"/>
          </a:xfrm>
          <a:prstGeom prst="rect">
            <a:avLst/>
          </a:prstGeom>
          <a:noFill/>
        </p:spPr>
        <p:txBody>
          <a:bodyPr wrap="square" rtlCol="0">
            <a:spAutoFit/>
          </a:bodyPr>
          <a:lstStyle/>
          <a:p>
            <a:r>
              <a:rPr lang="en-US" dirty="0"/>
              <a:t>P. 72</a:t>
            </a:r>
          </a:p>
        </p:txBody>
      </p:sp>
    </p:spTree>
    <p:extLst>
      <p:ext uri="{BB962C8B-B14F-4D97-AF65-F5344CB8AC3E}">
        <p14:creationId xmlns:p14="http://schemas.microsoft.com/office/powerpoint/2010/main" val="24790240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A485A-5FE1-49A0-15D9-6F6F7923D3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9032CF-B103-E21A-C1A4-1D19DC732170}"/>
              </a:ext>
            </a:extLst>
          </p:cNvPr>
          <p:cNvSpPr>
            <a:spLocks noGrp="1"/>
          </p:cNvSpPr>
          <p:nvPr>
            <p:ph type="title"/>
          </p:nvPr>
        </p:nvSpPr>
        <p:spPr/>
        <p:txBody>
          <a:bodyPr>
            <a:normAutofit/>
          </a:bodyPr>
          <a:lstStyle/>
          <a:p>
            <a:r>
              <a:rPr lang="en-US" b="1" cap="none" dirty="0"/>
              <a:t>Polling Question #6</a:t>
            </a:r>
          </a:p>
        </p:txBody>
      </p:sp>
      <p:sp>
        <p:nvSpPr>
          <p:cNvPr id="3" name="Content Placeholder 2">
            <a:extLst>
              <a:ext uri="{FF2B5EF4-FFF2-40B4-BE49-F238E27FC236}">
                <a16:creationId xmlns:a16="http://schemas.microsoft.com/office/drawing/2014/main" id="{80E561DB-5ACC-FDFF-A685-1A41DAA6299C}"/>
              </a:ext>
            </a:extLst>
          </p:cNvPr>
          <p:cNvSpPr>
            <a:spLocks noGrp="1"/>
          </p:cNvSpPr>
          <p:nvPr>
            <p:ph idx="1"/>
          </p:nvPr>
        </p:nvSpPr>
        <p:spPr>
          <a:xfrm>
            <a:off x="1097280" y="2108201"/>
            <a:ext cx="10270936" cy="3760891"/>
          </a:xfrm>
        </p:spPr>
        <p:txBody>
          <a:bodyPr>
            <a:normAutofit/>
          </a:bodyPr>
          <a:lstStyle/>
          <a:p>
            <a:pPr marL="0" indent="0">
              <a:buNone/>
            </a:pPr>
            <a:r>
              <a:rPr lang="en-US" sz="2600" dirty="0"/>
              <a:t>IRS Code Section 7611 rules do not apply to routine requests to a church regarding compliance with payroll tax withholding responsibilities.  True or False</a:t>
            </a:r>
          </a:p>
          <a:p>
            <a:pPr marL="0" indent="0">
              <a:buNone/>
            </a:pPr>
            <a:r>
              <a:rPr lang="en-US" sz="2600" dirty="0"/>
              <a:t>True</a:t>
            </a:r>
          </a:p>
        </p:txBody>
      </p:sp>
      <p:sp>
        <p:nvSpPr>
          <p:cNvPr id="5" name="Slide Number Placeholder 4">
            <a:extLst>
              <a:ext uri="{FF2B5EF4-FFF2-40B4-BE49-F238E27FC236}">
                <a16:creationId xmlns:a16="http://schemas.microsoft.com/office/drawing/2014/main" id="{A3519505-D3F2-BC44-B645-92A2E3F3127D}"/>
              </a:ext>
            </a:extLst>
          </p:cNvPr>
          <p:cNvSpPr>
            <a:spLocks noGrp="1"/>
          </p:cNvSpPr>
          <p:nvPr>
            <p:ph type="sldNum" sz="quarter" idx="12"/>
          </p:nvPr>
        </p:nvSpPr>
        <p:spPr/>
        <p:txBody>
          <a:bodyPr/>
          <a:lstStyle/>
          <a:p>
            <a:fld id="{3A98EE3D-8CD1-4C3F-BD1C-C98C9596463C}" type="slidenum">
              <a:rPr lang="en-US" noProof="0" smtClean="0"/>
              <a:pPr/>
              <a:t>59</a:t>
            </a:fld>
            <a:endParaRPr lang="en-US" noProof="0" dirty="0"/>
          </a:p>
        </p:txBody>
      </p:sp>
      <p:sp>
        <p:nvSpPr>
          <p:cNvPr id="4" name="TextBox 3">
            <a:extLst>
              <a:ext uri="{FF2B5EF4-FFF2-40B4-BE49-F238E27FC236}">
                <a16:creationId xmlns:a16="http://schemas.microsoft.com/office/drawing/2014/main" id="{7D2BD77E-0DD7-B00C-24CA-989CE30F8603}"/>
              </a:ext>
            </a:extLst>
          </p:cNvPr>
          <p:cNvSpPr txBox="1"/>
          <p:nvPr/>
        </p:nvSpPr>
        <p:spPr>
          <a:xfrm>
            <a:off x="9362832" y="1051997"/>
            <a:ext cx="1458638" cy="369332"/>
          </a:xfrm>
          <a:prstGeom prst="rect">
            <a:avLst/>
          </a:prstGeom>
          <a:noFill/>
        </p:spPr>
        <p:txBody>
          <a:bodyPr wrap="square" rtlCol="0">
            <a:spAutoFit/>
          </a:bodyPr>
          <a:lstStyle/>
          <a:p>
            <a:r>
              <a:rPr lang="en-US" dirty="0"/>
              <a:t>P. 76</a:t>
            </a:r>
          </a:p>
        </p:txBody>
      </p:sp>
    </p:spTree>
    <p:extLst>
      <p:ext uri="{BB962C8B-B14F-4D97-AF65-F5344CB8AC3E}">
        <p14:creationId xmlns:p14="http://schemas.microsoft.com/office/powerpoint/2010/main" val="2124927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CDB5B-6940-0BAD-464B-6AE0B2CA7A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B13B4-4268-C8BB-8B23-863A95450CD7}"/>
              </a:ext>
            </a:extLst>
          </p:cNvPr>
          <p:cNvSpPr>
            <a:spLocks noGrp="1"/>
          </p:cNvSpPr>
          <p:nvPr>
            <p:ph type="title"/>
          </p:nvPr>
        </p:nvSpPr>
        <p:spPr/>
        <p:txBody>
          <a:bodyPr>
            <a:normAutofit/>
          </a:bodyPr>
          <a:lstStyle/>
          <a:p>
            <a:r>
              <a:rPr lang="en-US" b="1" cap="none" dirty="0"/>
              <a:t>General Requirement #1</a:t>
            </a:r>
          </a:p>
        </p:txBody>
      </p:sp>
      <p:sp>
        <p:nvSpPr>
          <p:cNvPr id="3" name="Content Placeholder 2">
            <a:extLst>
              <a:ext uri="{FF2B5EF4-FFF2-40B4-BE49-F238E27FC236}">
                <a16:creationId xmlns:a16="http://schemas.microsoft.com/office/drawing/2014/main" id="{42DF7360-A768-3489-80F9-CBD7175C4DED}"/>
              </a:ext>
            </a:extLst>
          </p:cNvPr>
          <p:cNvSpPr>
            <a:spLocks noGrp="1"/>
          </p:cNvSpPr>
          <p:nvPr>
            <p:ph idx="1"/>
          </p:nvPr>
        </p:nvSpPr>
        <p:spPr/>
        <p:txBody>
          <a:bodyPr>
            <a:normAutofit/>
          </a:bodyPr>
          <a:lstStyle/>
          <a:p>
            <a:r>
              <a:rPr lang="en-US" sz="3200" dirty="0"/>
              <a:t>Organized under state law as:</a:t>
            </a:r>
          </a:p>
          <a:p>
            <a:pPr lvl="1">
              <a:buFont typeface="Arial" panose="020B0604020202020204" pitchFamily="34" charset="0"/>
              <a:buChar char="•"/>
            </a:pPr>
            <a:r>
              <a:rPr lang="en-US" sz="3200" dirty="0"/>
              <a:t>Corporation</a:t>
            </a:r>
          </a:p>
          <a:p>
            <a:pPr lvl="1">
              <a:buFont typeface="Arial" panose="020B0604020202020204" pitchFamily="34" charset="0"/>
              <a:buChar char="•"/>
            </a:pPr>
            <a:r>
              <a:rPr lang="en-US" sz="3200" dirty="0"/>
              <a:t>Unincorporated association</a:t>
            </a:r>
          </a:p>
          <a:p>
            <a:pPr lvl="1">
              <a:buFont typeface="Arial" panose="020B0604020202020204" pitchFamily="34" charset="0"/>
              <a:buChar char="•"/>
            </a:pPr>
            <a:r>
              <a:rPr lang="en-US" sz="3200" dirty="0"/>
              <a:t>Trust</a:t>
            </a:r>
          </a:p>
          <a:p>
            <a:pPr>
              <a:buFont typeface="Arial" panose="020B0604020202020204" pitchFamily="34" charset="0"/>
              <a:buChar char="•"/>
            </a:pPr>
            <a:r>
              <a:rPr lang="en-US" sz="3200" dirty="0"/>
              <a:t> Other Types:</a:t>
            </a:r>
          </a:p>
          <a:p>
            <a:pPr lvl="1">
              <a:buFont typeface="Arial" panose="020B0604020202020204" pitchFamily="34" charset="0"/>
              <a:buChar char="•"/>
            </a:pPr>
            <a:r>
              <a:rPr lang="en-US" sz="3200" dirty="0"/>
              <a:t>LLC - An exempt entity </a:t>
            </a:r>
            <a:r>
              <a:rPr lang="en-US" sz="3200" b="1" dirty="0"/>
              <a:t>must</a:t>
            </a:r>
            <a:r>
              <a:rPr lang="en-US" sz="3200" dirty="0"/>
              <a:t> be the sole owner</a:t>
            </a:r>
          </a:p>
          <a:p>
            <a:pPr lvl="1">
              <a:buFont typeface="Arial" panose="020B0604020202020204" pitchFamily="34" charset="0"/>
              <a:buChar char="•"/>
            </a:pPr>
            <a:r>
              <a:rPr lang="en-US" sz="3200" dirty="0"/>
              <a:t>No sole proprietors, partnerships, individuals</a:t>
            </a:r>
          </a:p>
          <a:p>
            <a:pPr marL="0" indent="0">
              <a:buNone/>
            </a:pPr>
            <a:endParaRPr lang="en-US" sz="2600" dirty="0"/>
          </a:p>
        </p:txBody>
      </p:sp>
      <p:sp>
        <p:nvSpPr>
          <p:cNvPr id="5" name="Slide Number Placeholder 4">
            <a:extLst>
              <a:ext uri="{FF2B5EF4-FFF2-40B4-BE49-F238E27FC236}">
                <a16:creationId xmlns:a16="http://schemas.microsoft.com/office/drawing/2014/main" id="{C56E1301-B5B5-5BDA-5631-3F29925AF5F3}"/>
              </a:ext>
            </a:extLst>
          </p:cNvPr>
          <p:cNvSpPr>
            <a:spLocks noGrp="1"/>
          </p:cNvSpPr>
          <p:nvPr>
            <p:ph type="sldNum" sz="quarter" idx="12"/>
          </p:nvPr>
        </p:nvSpPr>
        <p:spPr/>
        <p:txBody>
          <a:bodyPr/>
          <a:lstStyle/>
          <a:p>
            <a:fld id="{3A98EE3D-8CD1-4C3F-BD1C-C98C9596463C}" type="slidenum">
              <a:rPr lang="en-US" noProof="0" smtClean="0"/>
              <a:pPr/>
              <a:t>6</a:t>
            </a:fld>
            <a:endParaRPr lang="en-US" noProof="0" dirty="0"/>
          </a:p>
        </p:txBody>
      </p:sp>
      <p:sp>
        <p:nvSpPr>
          <p:cNvPr id="4" name="TextBox 3">
            <a:extLst>
              <a:ext uri="{FF2B5EF4-FFF2-40B4-BE49-F238E27FC236}">
                <a16:creationId xmlns:a16="http://schemas.microsoft.com/office/drawing/2014/main" id="{BC3D8C52-C1A2-2A3E-9B58-39DE9259A1E9}"/>
              </a:ext>
            </a:extLst>
          </p:cNvPr>
          <p:cNvSpPr txBox="1"/>
          <p:nvPr/>
        </p:nvSpPr>
        <p:spPr>
          <a:xfrm>
            <a:off x="9331659" y="1072778"/>
            <a:ext cx="1458638" cy="584775"/>
          </a:xfrm>
          <a:prstGeom prst="rect">
            <a:avLst/>
          </a:prstGeom>
          <a:noFill/>
        </p:spPr>
        <p:txBody>
          <a:bodyPr wrap="square" rtlCol="0">
            <a:spAutoFit/>
          </a:bodyPr>
          <a:lstStyle/>
          <a:p>
            <a:r>
              <a:rPr lang="en-US" sz="3200" dirty="0"/>
              <a:t>P. 47 </a:t>
            </a:r>
          </a:p>
        </p:txBody>
      </p:sp>
    </p:spTree>
    <p:extLst>
      <p:ext uri="{BB962C8B-B14F-4D97-AF65-F5344CB8AC3E}">
        <p14:creationId xmlns:p14="http://schemas.microsoft.com/office/powerpoint/2010/main" val="268427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2CC5-B903-CF53-78E2-C3A73812C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9CA9EF-EDA6-E3C4-4975-2CB4572EBC3A}"/>
              </a:ext>
            </a:extLst>
          </p:cNvPr>
          <p:cNvSpPr>
            <a:spLocks noGrp="1"/>
          </p:cNvSpPr>
          <p:nvPr>
            <p:ph type="title"/>
          </p:nvPr>
        </p:nvSpPr>
        <p:spPr/>
        <p:txBody>
          <a:bodyPr>
            <a:normAutofit/>
          </a:bodyPr>
          <a:lstStyle/>
          <a:p>
            <a:r>
              <a:rPr lang="en-US" b="1" cap="none" dirty="0"/>
              <a:t>General Requirement #2 - Written Articles of Org</a:t>
            </a:r>
            <a:r>
              <a:rPr lang="en-US" b="1" dirty="0"/>
              <a:t>ani</a:t>
            </a:r>
            <a:r>
              <a:rPr lang="en-US" b="1" cap="none" dirty="0"/>
              <a:t>zation</a:t>
            </a:r>
          </a:p>
        </p:txBody>
      </p:sp>
      <p:sp>
        <p:nvSpPr>
          <p:cNvPr id="3" name="Content Placeholder 2">
            <a:extLst>
              <a:ext uri="{FF2B5EF4-FFF2-40B4-BE49-F238E27FC236}">
                <a16:creationId xmlns:a16="http://schemas.microsoft.com/office/drawing/2014/main" id="{C4767FC1-4665-53FC-1BC4-7DED70909771}"/>
              </a:ext>
            </a:extLst>
          </p:cNvPr>
          <p:cNvSpPr>
            <a:spLocks noGrp="1"/>
          </p:cNvSpPr>
          <p:nvPr>
            <p:ph idx="1"/>
          </p:nvPr>
        </p:nvSpPr>
        <p:spPr/>
        <p:txBody>
          <a:bodyPr>
            <a:normAutofit/>
          </a:bodyPr>
          <a:lstStyle/>
          <a:p>
            <a:pPr>
              <a:buFont typeface="Wingdings" panose="05000000000000000000" pitchFamily="2" charset="2"/>
              <a:buChar char="Ø"/>
            </a:pPr>
            <a:r>
              <a:rPr lang="en-US" sz="3000" dirty="0"/>
              <a:t> Written articles of organization</a:t>
            </a:r>
          </a:p>
          <a:p>
            <a:pPr lvl="1">
              <a:buFont typeface="Arial" panose="020B0604020202020204" pitchFamily="34" charset="0"/>
              <a:buChar char="•"/>
            </a:pPr>
            <a:r>
              <a:rPr lang="en-US" sz="3000" dirty="0"/>
              <a:t>Corporate Charter</a:t>
            </a:r>
          </a:p>
          <a:p>
            <a:pPr lvl="1">
              <a:buFont typeface="Arial" panose="020B0604020202020204" pitchFamily="34" charset="0"/>
              <a:buChar char="•"/>
            </a:pPr>
            <a:r>
              <a:rPr lang="en-US" sz="3000" dirty="0"/>
              <a:t>Trust Instrument</a:t>
            </a:r>
          </a:p>
          <a:p>
            <a:pPr lvl="1">
              <a:buFont typeface="Arial" panose="020B0604020202020204" pitchFamily="34" charset="0"/>
              <a:buChar char="•"/>
            </a:pPr>
            <a:r>
              <a:rPr lang="en-US" sz="3000" dirty="0"/>
              <a:t>Articles of Association</a:t>
            </a:r>
          </a:p>
          <a:p>
            <a:pPr>
              <a:buFont typeface="Arial" panose="020B0604020202020204" pitchFamily="34" charset="0"/>
              <a:buChar char="•"/>
            </a:pPr>
            <a:r>
              <a:rPr lang="en-US" sz="3000" i="1" dirty="0"/>
              <a:t> Practitioner Note</a:t>
            </a:r>
          </a:p>
          <a:p>
            <a:pPr lvl="1">
              <a:buFont typeface="Arial" panose="020B0604020202020204" pitchFamily="34" charset="0"/>
              <a:buChar char="•"/>
            </a:pPr>
            <a:r>
              <a:rPr lang="en-US" sz="3000" dirty="0"/>
              <a:t>Must submit with Form 1023</a:t>
            </a:r>
          </a:p>
          <a:p>
            <a:pPr lvl="1">
              <a:buFont typeface="Arial" panose="020B0604020202020204" pitchFamily="34" charset="0"/>
              <a:buChar char="•"/>
            </a:pPr>
            <a:r>
              <a:rPr lang="en-US" sz="3000" dirty="0"/>
              <a:t>Not required with Form 1023-EZ but IRS may request</a:t>
            </a:r>
          </a:p>
          <a:p>
            <a:pPr marL="0" indent="0">
              <a:buNone/>
            </a:pPr>
            <a:endParaRPr lang="en-US" sz="2600" dirty="0"/>
          </a:p>
        </p:txBody>
      </p:sp>
      <p:sp>
        <p:nvSpPr>
          <p:cNvPr id="5" name="Slide Number Placeholder 4">
            <a:extLst>
              <a:ext uri="{FF2B5EF4-FFF2-40B4-BE49-F238E27FC236}">
                <a16:creationId xmlns:a16="http://schemas.microsoft.com/office/drawing/2014/main" id="{57EDE65A-34D0-A5EB-D2A0-F998E918D178}"/>
              </a:ext>
            </a:extLst>
          </p:cNvPr>
          <p:cNvSpPr>
            <a:spLocks noGrp="1"/>
          </p:cNvSpPr>
          <p:nvPr>
            <p:ph type="sldNum" sz="quarter" idx="12"/>
          </p:nvPr>
        </p:nvSpPr>
        <p:spPr/>
        <p:txBody>
          <a:bodyPr/>
          <a:lstStyle/>
          <a:p>
            <a:fld id="{3A98EE3D-8CD1-4C3F-BD1C-C98C9596463C}" type="slidenum">
              <a:rPr lang="en-US" noProof="0" smtClean="0"/>
              <a:pPr/>
              <a:t>7</a:t>
            </a:fld>
            <a:endParaRPr lang="en-US" noProof="0" dirty="0"/>
          </a:p>
        </p:txBody>
      </p:sp>
      <p:sp>
        <p:nvSpPr>
          <p:cNvPr id="4" name="TextBox 3">
            <a:extLst>
              <a:ext uri="{FF2B5EF4-FFF2-40B4-BE49-F238E27FC236}">
                <a16:creationId xmlns:a16="http://schemas.microsoft.com/office/drawing/2014/main" id="{BCBE0CC0-40FB-411C-A3AD-2587CBED9604}"/>
              </a:ext>
            </a:extLst>
          </p:cNvPr>
          <p:cNvSpPr txBox="1"/>
          <p:nvPr/>
        </p:nvSpPr>
        <p:spPr>
          <a:xfrm>
            <a:off x="9362832" y="1051997"/>
            <a:ext cx="1458638" cy="584775"/>
          </a:xfrm>
          <a:prstGeom prst="rect">
            <a:avLst/>
          </a:prstGeom>
          <a:noFill/>
        </p:spPr>
        <p:txBody>
          <a:bodyPr wrap="square" rtlCol="0">
            <a:spAutoFit/>
          </a:bodyPr>
          <a:lstStyle/>
          <a:p>
            <a:r>
              <a:rPr lang="en-US" sz="3200" dirty="0"/>
              <a:t>P. 48 </a:t>
            </a:r>
          </a:p>
        </p:txBody>
      </p:sp>
    </p:spTree>
    <p:extLst>
      <p:ext uri="{BB962C8B-B14F-4D97-AF65-F5344CB8AC3E}">
        <p14:creationId xmlns:p14="http://schemas.microsoft.com/office/powerpoint/2010/main" val="1651168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9F3DC-01F9-E103-17CD-9B81E54C7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75CDAE-A670-251D-53EE-00952AA0572D}"/>
              </a:ext>
            </a:extLst>
          </p:cNvPr>
          <p:cNvSpPr>
            <a:spLocks noGrp="1"/>
          </p:cNvSpPr>
          <p:nvPr>
            <p:ph type="title"/>
          </p:nvPr>
        </p:nvSpPr>
        <p:spPr/>
        <p:txBody>
          <a:bodyPr>
            <a:normAutofit/>
          </a:bodyPr>
          <a:lstStyle/>
          <a:p>
            <a:r>
              <a:rPr lang="en-US" b="1" cap="none" dirty="0"/>
              <a:t>General Requirement #3 – Organizational Test</a:t>
            </a:r>
          </a:p>
        </p:txBody>
      </p:sp>
      <p:sp>
        <p:nvSpPr>
          <p:cNvPr id="3" name="Content Placeholder 2">
            <a:extLst>
              <a:ext uri="{FF2B5EF4-FFF2-40B4-BE49-F238E27FC236}">
                <a16:creationId xmlns:a16="http://schemas.microsoft.com/office/drawing/2014/main" id="{2BE9C5AB-FA89-9992-4970-9A2BD2A015AB}"/>
              </a:ext>
            </a:extLst>
          </p:cNvPr>
          <p:cNvSpPr>
            <a:spLocks noGrp="1"/>
          </p:cNvSpPr>
          <p:nvPr>
            <p:ph idx="1"/>
          </p:nvPr>
        </p:nvSpPr>
        <p:spPr/>
        <p:txBody>
          <a:bodyPr>
            <a:normAutofit/>
          </a:bodyPr>
          <a:lstStyle/>
          <a:p>
            <a:pPr>
              <a:buFont typeface="Arial" panose="020B0604020202020204" pitchFamily="34" charset="0"/>
              <a:buChar char="•"/>
            </a:pPr>
            <a:r>
              <a:rPr lang="en-US" sz="2800" dirty="0"/>
              <a:t> </a:t>
            </a:r>
            <a:r>
              <a:rPr lang="en-US" sz="2900" dirty="0"/>
              <a:t>Limited scope - to accomplish exempt purpose</a:t>
            </a:r>
          </a:p>
          <a:p>
            <a:pPr>
              <a:buFont typeface="Arial" panose="020B0604020202020204" pitchFamily="34" charset="0"/>
              <a:buChar char="•"/>
            </a:pPr>
            <a:r>
              <a:rPr lang="en-US" sz="2900" dirty="0"/>
              <a:t> Not empowered to engage in </a:t>
            </a:r>
            <a:r>
              <a:rPr lang="en-US" sz="2900" i="1" dirty="0"/>
              <a:t>substantial</a:t>
            </a:r>
            <a:r>
              <a:rPr lang="en-US" sz="2900" dirty="0"/>
              <a:t> non-exempt purposes</a:t>
            </a:r>
          </a:p>
          <a:p>
            <a:r>
              <a:rPr lang="en-US" sz="2900" dirty="0"/>
              <a:t>Example 2.1 </a:t>
            </a:r>
            <a:r>
              <a:rPr lang="en-US" sz="2900" u="sng" dirty="0"/>
              <a:t>meets</a:t>
            </a:r>
            <a:r>
              <a:rPr lang="en-US" sz="2900" dirty="0"/>
              <a:t> the organizational test</a:t>
            </a:r>
          </a:p>
          <a:p>
            <a:r>
              <a:rPr lang="en-US" sz="2900" dirty="0"/>
              <a:t>Example 2.2 </a:t>
            </a:r>
            <a:r>
              <a:rPr lang="en-US" sz="2900" u="sng" dirty="0"/>
              <a:t>does not meet </a:t>
            </a:r>
            <a:r>
              <a:rPr lang="en-US" sz="2900" dirty="0"/>
              <a:t>the organizational test</a:t>
            </a:r>
          </a:p>
          <a:p>
            <a:r>
              <a:rPr lang="en-US" sz="2900" dirty="0"/>
              <a:t>Example 2.3 scope </a:t>
            </a:r>
            <a:r>
              <a:rPr lang="en-US" sz="2900" u="sng" dirty="0"/>
              <a:t>not sufficiently limited</a:t>
            </a:r>
          </a:p>
        </p:txBody>
      </p:sp>
      <p:sp>
        <p:nvSpPr>
          <p:cNvPr id="5" name="Slide Number Placeholder 4">
            <a:extLst>
              <a:ext uri="{FF2B5EF4-FFF2-40B4-BE49-F238E27FC236}">
                <a16:creationId xmlns:a16="http://schemas.microsoft.com/office/drawing/2014/main" id="{E91DEA97-1F1F-D85D-678E-B29F67C26335}"/>
              </a:ext>
            </a:extLst>
          </p:cNvPr>
          <p:cNvSpPr>
            <a:spLocks noGrp="1"/>
          </p:cNvSpPr>
          <p:nvPr>
            <p:ph type="sldNum" sz="quarter" idx="12"/>
          </p:nvPr>
        </p:nvSpPr>
        <p:spPr/>
        <p:txBody>
          <a:bodyPr/>
          <a:lstStyle/>
          <a:p>
            <a:fld id="{3A98EE3D-8CD1-4C3F-BD1C-C98C9596463C}" type="slidenum">
              <a:rPr lang="en-US" noProof="0" smtClean="0"/>
              <a:pPr/>
              <a:t>8</a:t>
            </a:fld>
            <a:endParaRPr lang="en-US" noProof="0" dirty="0"/>
          </a:p>
        </p:txBody>
      </p:sp>
      <p:sp>
        <p:nvSpPr>
          <p:cNvPr id="4" name="TextBox 3">
            <a:extLst>
              <a:ext uri="{FF2B5EF4-FFF2-40B4-BE49-F238E27FC236}">
                <a16:creationId xmlns:a16="http://schemas.microsoft.com/office/drawing/2014/main" id="{9C973E9D-42BB-6A13-8D8E-9D2FF33A0E3A}"/>
              </a:ext>
            </a:extLst>
          </p:cNvPr>
          <p:cNvSpPr txBox="1"/>
          <p:nvPr/>
        </p:nvSpPr>
        <p:spPr>
          <a:xfrm>
            <a:off x="9206345" y="1051997"/>
            <a:ext cx="1776846" cy="584775"/>
          </a:xfrm>
          <a:prstGeom prst="rect">
            <a:avLst/>
          </a:prstGeom>
          <a:noFill/>
        </p:spPr>
        <p:txBody>
          <a:bodyPr wrap="square" rtlCol="0">
            <a:spAutoFit/>
          </a:bodyPr>
          <a:lstStyle/>
          <a:p>
            <a:r>
              <a:rPr lang="en-US" sz="3200" dirty="0"/>
              <a:t>PP. 48-49</a:t>
            </a:r>
          </a:p>
        </p:txBody>
      </p:sp>
    </p:spTree>
    <p:extLst>
      <p:ext uri="{BB962C8B-B14F-4D97-AF65-F5344CB8AC3E}">
        <p14:creationId xmlns:p14="http://schemas.microsoft.com/office/powerpoint/2010/main" val="2231705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29754-F51D-C85B-BCB1-C2255A98B3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55F7E-9D97-E400-4DE3-69640DA9FDF3}"/>
              </a:ext>
            </a:extLst>
          </p:cNvPr>
          <p:cNvSpPr>
            <a:spLocks noGrp="1"/>
          </p:cNvSpPr>
          <p:nvPr>
            <p:ph type="title"/>
          </p:nvPr>
        </p:nvSpPr>
        <p:spPr/>
        <p:txBody>
          <a:bodyPr>
            <a:normAutofit/>
          </a:bodyPr>
          <a:lstStyle/>
          <a:p>
            <a:r>
              <a:rPr lang="en-US" b="1" cap="none" dirty="0"/>
              <a:t>General Requirement #3 (continued)</a:t>
            </a:r>
            <a:endParaRPr lang="en-US" cap="none" dirty="0"/>
          </a:p>
        </p:txBody>
      </p:sp>
      <p:sp>
        <p:nvSpPr>
          <p:cNvPr id="3" name="Content Placeholder 2">
            <a:extLst>
              <a:ext uri="{FF2B5EF4-FFF2-40B4-BE49-F238E27FC236}">
                <a16:creationId xmlns:a16="http://schemas.microsoft.com/office/drawing/2014/main" id="{5CC67BF7-52B4-DE73-1DE8-DF671FD60C88}"/>
              </a:ext>
            </a:extLst>
          </p:cNvPr>
          <p:cNvSpPr>
            <a:spLocks noGrp="1"/>
          </p:cNvSpPr>
          <p:nvPr>
            <p:ph idx="1"/>
          </p:nvPr>
        </p:nvSpPr>
        <p:spPr/>
        <p:txBody>
          <a:bodyPr>
            <a:normAutofit/>
          </a:bodyPr>
          <a:lstStyle/>
          <a:p>
            <a:r>
              <a:rPr lang="en-US" sz="2900" dirty="0"/>
              <a:t>Legislative and Political Activities not allowed if:</a:t>
            </a:r>
          </a:p>
          <a:p>
            <a:pPr lvl="1">
              <a:buFont typeface="Arial" panose="020B0604020202020204" pitchFamily="34" charset="0"/>
              <a:buChar char="•"/>
            </a:pPr>
            <a:r>
              <a:rPr lang="en-US" sz="2900" dirty="0"/>
              <a:t>More than insubstantial</a:t>
            </a:r>
          </a:p>
          <a:p>
            <a:pPr lvl="1">
              <a:buFont typeface="Arial" panose="020B0604020202020204" pitchFamily="34" charset="0"/>
              <a:buChar char="•"/>
            </a:pPr>
            <a:r>
              <a:rPr lang="en-US" sz="2900" dirty="0"/>
              <a:t>Expressly empower involvement in political campaign OR</a:t>
            </a:r>
          </a:p>
          <a:p>
            <a:pPr lvl="1">
              <a:buFont typeface="Arial" panose="020B0604020202020204" pitchFamily="34" charset="0"/>
              <a:buChar char="•"/>
            </a:pPr>
            <a:r>
              <a:rPr lang="en-US" sz="2900" dirty="0"/>
              <a:t>Involvement as an action organization</a:t>
            </a:r>
          </a:p>
          <a:p>
            <a:pPr>
              <a:buFont typeface="Arial" panose="020B0604020202020204" pitchFamily="34" charset="0"/>
              <a:buChar char="•"/>
            </a:pPr>
            <a:r>
              <a:rPr lang="en-US" sz="2900" dirty="0"/>
              <a:t> Distribution of Assets upon Dissolution</a:t>
            </a:r>
          </a:p>
          <a:p>
            <a:pPr lvl="1">
              <a:buFont typeface="Arial" panose="020B0604020202020204" pitchFamily="34" charset="0"/>
              <a:buChar char="•"/>
            </a:pPr>
            <a:r>
              <a:rPr lang="en-US" sz="2900" dirty="0"/>
              <a:t>Assets dedicated to exempt purpose</a:t>
            </a:r>
          </a:p>
          <a:p>
            <a:pPr lvl="1">
              <a:buFont typeface="Arial" panose="020B0604020202020204" pitchFamily="34" charset="0"/>
              <a:buChar char="•"/>
            </a:pPr>
            <a:r>
              <a:rPr lang="en-US" sz="2900" dirty="0"/>
              <a:t>Assets must be distributed to another exempt entity, </a:t>
            </a:r>
            <a:r>
              <a:rPr lang="en-US" sz="2800" dirty="0"/>
              <a:t>federal/state/local gov’t for a public purpose (see Fig 2.1 P. 50)</a:t>
            </a:r>
          </a:p>
          <a:p>
            <a:pPr lvl="1"/>
            <a:endParaRPr lang="en-US" sz="2400" dirty="0"/>
          </a:p>
          <a:p>
            <a:pPr lvl="1"/>
            <a:endParaRPr lang="en-US" sz="2400" dirty="0"/>
          </a:p>
          <a:p>
            <a:endParaRPr lang="en-US" sz="2600" dirty="0"/>
          </a:p>
        </p:txBody>
      </p:sp>
      <p:sp>
        <p:nvSpPr>
          <p:cNvPr id="5" name="Slide Number Placeholder 4">
            <a:extLst>
              <a:ext uri="{FF2B5EF4-FFF2-40B4-BE49-F238E27FC236}">
                <a16:creationId xmlns:a16="http://schemas.microsoft.com/office/drawing/2014/main" id="{A13297EA-1660-D0DD-277C-2BDBB16CA2F1}"/>
              </a:ext>
            </a:extLst>
          </p:cNvPr>
          <p:cNvSpPr>
            <a:spLocks noGrp="1"/>
          </p:cNvSpPr>
          <p:nvPr>
            <p:ph type="sldNum" sz="quarter" idx="12"/>
          </p:nvPr>
        </p:nvSpPr>
        <p:spPr/>
        <p:txBody>
          <a:bodyPr/>
          <a:lstStyle/>
          <a:p>
            <a:fld id="{3A98EE3D-8CD1-4C3F-BD1C-C98C9596463C}" type="slidenum">
              <a:rPr lang="en-US" noProof="0" smtClean="0"/>
              <a:pPr/>
              <a:t>9</a:t>
            </a:fld>
            <a:endParaRPr lang="en-US" noProof="0" dirty="0"/>
          </a:p>
        </p:txBody>
      </p:sp>
      <p:sp>
        <p:nvSpPr>
          <p:cNvPr id="4" name="TextBox 3">
            <a:extLst>
              <a:ext uri="{FF2B5EF4-FFF2-40B4-BE49-F238E27FC236}">
                <a16:creationId xmlns:a16="http://schemas.microsoft.com/office/drawing/2014/main" id="{15303EBC-E4AE-6AAC-EBB5-26768EEB6E4D}"/>
              </a:ext>
            </a:extLst>
          </p:cNvPr>
          <p:cNvSpPr txBox="1"/>
          <p:nvPr/>
        </p:nvSpPr>
        <p:spPr>
          <a:xfrm>
            <a:off x="9900458" y="1070377"/>
            <a:ext cx="1458638" cy="584775"/>
          </a:xfrm>
          <a:prstGeom prst="rect">
            <a:avLst/>
          </a:prstGeom>
          <a:noFill/>
        </p:spPr>
        <p:txBody>
          <a:bodyPr wrap="square" rtlCol="0">
            <a:spAutoFit/>
          </a:bodyPr>
          <a:lstStyle/>
          <a:p>
            <a:r>
              <a:rPr lang="en-US" sz="3200" dirty="0"/>
              <a:t>P. 49 </a:t>
            </a:r>
          </a:p>
        </p:txBody>
      </p:sp>
    </p:spTree>
    <p:extLst>
      <p:ext uri="{BB962C8B-B14F-4D97-AF65-F5344CB8AC3E}">
        <p14:creationId xmlns:p14="http://schemas.microsoft.com/office/powerpoint/2010/main" val="315039813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1852</TotalTime>
  <Words>8327</Words>
  <Application>Microsoft Office PowerPoint</Application>
  <PresentationFormat>Widescreen</PresentationFormat>
  <Paragraphs>760</Paragraphs>
  <Slides>59</Slides>
  <Notes>52</Notes>
  <HiddenSlides>4</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59</vt:i4>
      </vt:variant>
    </vt:vector>
  </HeadingPairs>
  <TitlesOfParts>
    <vt:vector size="65" baseType="lpstr">
      <vt:lpstr>Aptos</vt:lpstr>
      <vt:lpstr>Arial</vt:lpstr>
      <vt:lpstr>Calibri</vt:lpstr>
      <vt:lpstr>Calibri Light</vt:lpstr>
      <vt:lpstr>Wingdings</vt:lpstr>
      <vt:lpstr>Retrospect</vt:lpstr>
      <vt:lpstr>2025  National Income Tax Workbook</vt:lpstr>
      <vt:lpstr>RELIGIOUS ORGANIZATION TAX ISSUES</vt:lpstr>
      <vt:lpstr>Learning Objectives</vt:lpstr>
      <vt:lpstr>Practitioner Note</vt:lpstr>
      <vt:lpstr>Issue 1: Entity Tax-Exempt Status</vt:lpstr>
      <vt:lpstr>General Requirement #1</vt:lpstr>
      <vt:lpstr>General Requirement #2 - Written Articles of Organization</vt:lpstr>
      <vt:lpstr>General Requirement #3 – Organizational Test</vt:lpstr>
      <vt:lpstr>General Requirement #3 (continued)</vt:lpstr>
      <vt:lpstr>Recent Changes                      NIB</vt:lpstr>
      <vt:lpstr>General Requirement #4 – Operational Test</vt:lpstr>
      <vt:lpstr>Application for Tax Exemption</vt:lpstr>
      <vt:lpstr>Application for Tax Exemption</vt:lpstr>
      <vt:lpstr>Group Exemptions</vt:lpstr>
      <vt:lpstr>ISSUE 2: UNRELATED BUSINESS TAXABLE INCOME  (UBTI)</vt:lpstr>
      <vt:lpstr>Types of Trades or Businesses</vt:lpstr>
      <vt:lpstr>                Publishing                            p 56 </vt:lpstr>
      <vt:lpstr>Excluded Trade of Business Activity</vt:lpstr>
      <vt:lpstr>Excluded Trade of Business Activity</vt:lpstr>
      <vt:lpstr>                   Example 2.8                        p 55</vt:lpstr>
      <vt:lpstr>                     Rents                       p 59</vt:lpstr>
      <vt:lpstr>Church parking lot  Monday - Friday</vt:lpstr>
      <vt:lpstr>Calculating UBTI</vt:lpstr>
      <vt:lpstr>Exclusions from Income</vt:lpstr>
      <vt:lpstr>Deductions from UBTI</vt:lpstr>
      <vt:lpstr>Deductions from UBTI</vt:lpstr>
      <vt:lpstr>Charitable Contributions Deduction    p.61</vt:lpstr>
      <vt:lpstr>Deductions from UBTI</vt:lpstr>
      <vt:lpstr>Debt-Financed Property (cont.)</vt:lpstr>
      <vt:lpstr>             Example 2.16                            p 62</vt:lpstr>
      <vt:lpstr>Debt-Financed Property (cont.)</vt:lpstr>
      <vt:lpstr>Debt-Financed Property (can't)</vt:lpstr>
      <vt:lpstr>UBTI Filing Requirements</vt:lpstr>
      <vt:lpstr>Excess Benefit Transactions</vt:lpstr>
      <vt:lpstr>ISSUE 3: TAXATION OF SERVICE PROVIDERS</vt:lpstr>
      <vt:lpstr>Income Tax</vt:lpstr>
      <vt:lpstr>Self-Employment Tax</vt:lpstr>
      <vt:lpstr>Exemption from Self-Employment Tax</vt:lpstr>
      <vt:lpstr>Church Employees </vt:lpstr>
      <vt:lpstr>Housing Exclusion </vt:lpstr>
      <vt:lpstr>Housing Allowance </vt:lpstr>
      <vt:lpstr>Housing Allowance &amp; Other Costs </vt:lpstr>
      <vt:lpstr>ISSUE 4: Church Audits</vt:lpstr>
      <vt:lpstr>Church Audit Process</vt:lpstr>
      <vt:lpstr>Church Audit Process</vt:lpstr>
      <vt:lpstr>Scope of Inquiry</vt:lpstr>
      <vt:lpstr>Notices</vt:lpstr>
      <vt:lpstr>Action after Issuance of Notice</vt:lpstr>
      <vt:lpstr>Church Audits</vt:lpstr>
      <vt:lpstr>Assessment and Collection</vt:lpstr>
      <vt:lpstr>UBTI and Other Issues</vt:lpstr>
      <vt:lpstr>Remedies for Section 7611 Violations</vt:lpstr>
      <vt:lpstr>The End </vt:lpstr>
      <vt:lpstr>Polling Question #1</vt:lpstr>
      <vt:lpstr>Polling Question #2</vt:lpstr>
      <vt:lpstr>Polling Question #3</vt:lpstr>
      <vt:lpstr>Polling Question #4</vt:lpstr>
      <vt:lpstr>Polling Question #5</vt:lpstr>
      <vt:lpstr>Polling Question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Merrill Fromer</dc:creator>
  <cp:lastModifiedBy>Susan Harper</cp:lastModifiedBy>
  <cp:revision>2</cp:revision>
  <cp:lastPrinted>2025-10-16T18:58:09Z</cp:lastPrinted>
  <dcterms:created xsi:type="dcterms:W3CDTF">2025-09-15T14:03:38Z</dcterms:created>
  <dcterms:modified xsi:type="dcterms:W3CDTF">2025-10-17T00:50:41Z</dcterms:modified>
</cp:coreProperties>
</file>